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6" r:id="rId3"/>
    <p:sldMasterId id="2147483658" r:id="rId4"/>
    <p:sldMasterId id="2147483662" r:id="rId5"/>
    <p:sldMasterId id="2147483652" r:id="rId6"/>
    <p:sldMasterId id="2147483654" r:id="rId7"/>
    <p:sldMasterId id="2147483660" r:id="rId8"/>
    <p:sldMasterId id="2147483664" r:id="rId9"/>
    <p:sldMasterId id="2147483666" r:id="rId10"/>
    <p:sldMasterId id="2147483668" r:id="rId11"/>
  </p:sldMasterIdLst>
  <p:notesMasterIdLst>
    <p:notesMasterId r:id="rId30"/>
  </p:notesMasterIdLst>
  <p:sldIdLst>
    <p:sldId id="256" r:id="rId12"/>
    <p:sldId id="267" r:id="rId13"/>
    <p:sldId id="273" r:id="rId14"/>
    <p:sldId id="280" r:id="rId15"/>
    <p:sldId id="269" r:id="rId16"/>
    <p:sldId id="270" r:id="rId17"/>
    <p:sldId id="271" r:id="rId18"/>
    <p:sldId id="272" r:id="rId19"/>
    <p:sldId id="274" r:id="rId20"/>
    <p:sldId id="275" r:id="rId21"/>
    <p:sldId id="277" r:id="rId22"/>
    <p:sldId id="276" r:id="rId23"/>
    <p:sldId id="278" r:id="rId24"/>
    <p:sldId id="279" r:id="rId25"/>
    <p:sldId id="284" r:id="rId26"/>
    <p:sldId id="281" r:id="rId27"/>
    <p:sldId id="282" r:id="rId28"/>
    <p:sldId id="285" r:id="rId29"/>
  </p:sldIdLst>
  <p:sldSz cx="9144000" cy="5715000" type="screen16x10"/>
  <p:notesSz cx="6858000" cy="9144000"/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-112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-112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-112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-112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-112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-112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-112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-112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-11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96A0"/>
    <a:srgbClr val="ACC0C6"/>
    <a:srgbClr val="AA9C8F"/>
    <a:srgbClr val="CAC0B6"/>
    <a:srgbClr val="A2AD00"/>
    <a:srgbClr val="C9DD03"/>
    <a:srgbClr val="DF7A00"/>
    <a:srgbClr val="EFBD4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ddels stil 2 - aks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00" autoAdjust="0"/>
    <p:restoredTop sz="93333" autoAdjust="0"/>
  </p:normalViewPr>
  <p:slideViewPr>
    <p:cSldViewPr snapToGrid="0" snapToObjects="1">
      <p:cViewPr varScale="1">
        <p:scale>
          <a:sx n="102" d="100"/>
          <a:sy n="102" d="100"/>
        </p:scale>
        <p:origin x="-1416" y="-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E5FE4-98D8-4086-B294-5A17579E48F2}" type="datetimeFigureOut">
              <a:rPr lang="nb-NO" smtClean="0"/>
              <a:pPr/>
              <a:t>11.02.2014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2E5A2-570E-4D80-9ED3-CA2BE52E93AE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802C53-60FA-4EC1-9F40-FEFB3A4809AD}" type="slidenum">
              <a:rPr lang="nb-NO" smtClean="0">
                <a:latin typeface="Verdana" pitchFamily="-112" charset="0"/>
              </a:rPr>
              <a:pPr/>
              <a:t>3</a:t>
            </a:fld>
            <a:endParaRPr lang="nb-NO" smtClean="0">
              <a:latin typeface="Verdana" pitchFamily="-112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dirty="0" smtClean="0">
              <a:latin typeface="Verdana" pitchFamily="-11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Fra første lønnskrone.  Utgjør 1.705 kroner per år eller 142 kroner per måned per ansatt.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2E5A2-570E-4D80-9ED3-CA2BE52E93AE}" type="slidenum">
              <a:rPr lang="nb-NO" smtClean="0"/>
              <a:pPr/>
              <a:t>8</a:t>
            </a:fld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Obligatorisk tjenestepensjon (OTP) er uendret og har fortsatt sparing 2 % av lønn mellom 1 – 12 G.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2E5A2-570E-4D80-9ED3-CA2BE52E93AE}" type="slidenum">
              <a:rPr lang="nb-NO" smtClean="0"/>
              <a:pPr/>
              <a:t>9</a:t>
            </a:fld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F49412-A1C7-4DF3-BCAC-BFC844E6F22B}" type="slidenum">
              <a:rPr lang="nb-NO" smtClean="0"/>
              <a:pPr/>
              <a:t>13</a:t>
            </a:fld>
            <a:endParaRPr lang="nb-NO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dirty="0" smtClean="0"/>
          </a:p>
        </p:txBody>
      </p:sp>
      <p:sp>
        <p:nvSpPr>
          <p:cNvPr id="8704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7D3889-144B-4F86-80DD-CA5A4A73C4B0}" type="slidenum">
              <a:rPr lang="nb-NO" smtClean="0"/>
              <a:pPr/>
              <a:t>14</a:t>
            </a:fld>
            <a:endParaRPr lang="nb-NO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mtClean="0"/>
          </a:p>
        </p:txBody>
      </p:sp>
      <p:sp>
        <p:nvSpPr>
          <p:cNvPr id="9933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BD692F-2FF9-492A-96F1-0058C5549A44}" type="slidenum">
              <a:rPr lang="nb-NO" smtClean="0"/>
              <a:pPr/>
              <a:t>16</a:t>
            </a:fld>
            <a:endParaRPr lang="nb-N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rside-kur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SB1_SMN_lit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8975" y="277813"/>
            <a:ext cx="1892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135064" y="1918230"/>
            <a:ext cx="7526337" cy="1019969"/>
          </a:xfrm>
        </p:spPr>
        <p:txBody>
          <a:bodyPr lIns="91440" tIns="45720" rIns="91440" bIns="45720" anchor="b"/>
          <a:lstStyle>
            <a:lvl1pPr algn="r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135064" y="2935553"/>
            <a:ext cx="7526337" cy="1019968"/>
          </a:xfrm>
        </p:spPr>
        <p:txBody>
          <a:bodyPr lIns="91440" tIns="45720" rIns="91440" bIns="45720"/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2FA15-7326-4911-84E1-74CF822BE93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4194176" y="760678"/>
            <a:ext cx="1349375" cy="20399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44463" y="760678"/>
            <a:ext cx="3897312" cy="20399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3284538"/>
            <a:ext cx="9144000" cy="1930400"/>
          </a:xfrm>
          <a:prstGeom prst="rect">
            <a:avLst/>
          </a:prstGeom>
          <a:gradFill rotWithShape="1">
            <a:gsLst>
              <a:gs pos="0">
                <a:srgbClr val="C6BDD2"/>
              </a:gs>
              <a:gs pos="100000">
                <a:srgbClr val="9093C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pic>
        <p:nvPicPr>
          <p:cNvPr id="5" name="Picture 10" descr="bunn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13350"/>
            <a:ext cx="9144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3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464" y="1778001"/>
            <a:ext cx="5399087" cy="101996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44463" y="1780646"/>
            <a:ext cx="2622550" cy="10199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2919414" y="1780646"/>
            <a:ext cx="2624137" cy="10199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16688" y="514616"/>
            <a:ext cx="1943100" cy="4292864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2626" y="514616"/>
            <a:ext cx="5681663" cy="4292864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D4982-1EED-4E43-A2E7-97BB21AF741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4194176" y="760678"/>
            <a:ext cx="1349375" cy="20399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44463" y="760678"/>
            <a:ext cx="3897312" cy="20399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3284538"/>
            <a:ext cx="9144000" cy="1930400"/>
          </a:xfrm>
          <a:prstGeom prst="rect">
            <a:avLst/>
          </a:prstGeom>
          <a:gradFill rotWithShape="1">
            <a:gsLst>
              <a:gs pos="0">
                <a:srgbClr val="E9A68F"/>
              </a:gs>
              <a:gs pos="100000">
                <a:srgbClr val="DC503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pic>
        <p:nvPicPr>
          <p:cNvPr id="5" name="Picture 10" descr="bunn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13350"/>
            <a:ext cx="9144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1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464" y="1778001"/>
            <a:ext cx="5399087" cy="101996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44463" y="1780646"/>
            <a:ext cx="2622550" cy="10199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2919414" y="1780646"/>
            <a:ext cx="2624137" cy="10199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1200" y="514615"/>
            <a:ext cx="4641850" cy="45905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2625" y="1184011"/>
            <a:ext cx="3811588" cy="362346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6614" y="1184011"/>
            <a:ext cx="3813175" cy="362346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33C9B-1C58-4779-B918-AAFCC500907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4194176" y="760678"/>
            <a:ext cx="1349375" cy="20399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44463" y="760678"/>
            <a:ext cx="3897312" cy="20399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0" y="3292475"/>
            <a:ext cx="9144000" cy="1930400"/>
          </a:xfrm>
          <a:prstGeom prst="rect">
            <a:avLst/>
          </a:prstGeom>
          <a:gradFill rotWithShape="1">
            <a:gsLst>
              <a:gs pos="0">
                <a:srgbClr val="A0CFEB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pic>
        <p:nvPicPr>
          <p:cNvPr id="5" name="Picture 21" descr="bunn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13350"/>
            <a:ext cx="9144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464" y="1778001"/>
            <a:ext cx="5399087" cy="101996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44463" y="1780646"/>
            <a:ext cx="2622550" cy="10199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2919414" y="1780646"/>
            <a:ext cx="2624137" cy="10199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68EFC-6060-4329-BE99-142EBEA92D0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4194176" y="760678"/>
            <a:ext cx="1349375" cy="20399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44463" y="760678"/>
            <a:ext cx="3897312" cy="20399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3284538"/>
            <a:ext cx="9144000" cy="19304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pic>
        <p:nvPicPr>
          <p:cNvPr id="5" name="Picture 15" descr="bunn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13350"/>
            <a:ext cx="9144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464" y="1778001"/>
            <a:ext cx="5399087" cy="101996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44463" y="1780646"/>
            <a:ext cx="2622550" cy="10199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2919414" y="1780646"/>
            <a:ext cx="2624137" cy="10199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/>
          <a:lstStyle>
            <a:lvl1pPr algn="l">
              <a:defRPr sz="2400" b="1" cap="all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41C0A-3078-4993-89CA-D07800BEA8C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4194176" y="760678"/>
            <a:ext cx="1349375" cy="20399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44463" y="760678"/>
            <a:ext cx="3897312" cy="20399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3292475"/>
            <a:ext cx="9144000" cy="19304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pic>
        <p:nvPicPr>
          <p:cNvPr id="5" name="Picture 10" descr="bunn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13350"/>
            <a:ext cx="9144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1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464" y="1778001"/>
            <a:ext cx="5399087" cy="101996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44463" y="1780646"/>
            <a:ext cx="2622550" cy="10199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2919414" y="1780646"/>
            <a:ext cx="2624137" cy="10199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2625" y="1184011"/>
            <a:ext cx="3811588" cy="362346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6614" y="1184011"/>
            <a:ext cx="3813175" cy="362346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BB982-D036-4C90-B2EA-2381D974D07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4194176" y="760678"/>
            <a:ext cx="1349375" cy="20399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44463" y="760678"/>
            <a:ext cx="3897312" cy="20399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3284538"/>
            <a:ext cx="9144000" cy="1930400"/>
          </a:xfrm>
          <a:prstGeom prst="rect">
            <a:avLst/>
          </a:prstGeom>
          <a:gradFill rotWithShape="1">
            <a:gsLst>
              <a:gs pos="0">
                <a:srgbClr val="EFBD47"/>
              </a:gs>
              <a:gs pos="100000">
                <a:srgbClr val="DF7A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pic>
        <p:nvPicPr>
          <p:cNvPr id="5" name="Picture 8" descr="bunn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13350"/>
            <a:ext cx="9144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27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464" y="1778001"/>
            <a:ext cx="5399087" cy="101996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44463" y="1780646"/>
            <a:ext cx="2622550" cy="10199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2919414" y="1780646"/>
            <a:ext cx="2624137" cy="10199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686C1-A315-45EF-9997-C0C3CDA10AB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4194176" y="760678"/>
            <a:ext cx="1349375" cy="20399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44463" y="760678"/>
            <a:ext cx="3897312" cy="20399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3284538"/>
            <a:ext cx="9144000" cy="1930400"/>
          </a:xfrm>
          <a:prstGeom prst="rect">
            <a:avLst/>
          </a:prstGeom>
          <a:gradFill rotWithShape="1">
            <a:gsLst>
              <a:gs pos="0">
                <a:srgbClr val="C9DD03"/>
              </a:gs>
              <a:gs pos="100000">
                <a:srgbClr val="A2AD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pic>
        <p:nvPicPr>
          <p:cNvPr id="5" name="Picture 15" descr="bunn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13350"/>
            <a:ext cx="9144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464" y="1778001"/>
            <a:ext cx="5399087" cy="101996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9129D-6F25-4897-8A79-A8D9A337B48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44463" y="1780646"/>
            <a:ext cx="2622550" cy="10199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2919414" y="1780646"/>
            <a:ext cx="2624137" cy="10199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4194176" y="760678"/>
            <a:ext cx="1349375" cy="20399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44463" y="760678"/>
            <a:ext cx="3897312" cy="20399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3284538"/>
            <a:ext cx="9144000" cy="1930400"/>
          </a:xfrm>
          <a:prstGeom prst="rect">
            <a:avLst/>
          </a:prstGeom>
          <a:gradFill rotWithShape="1">
            <a:gsLst>
              <a:gs pos="0">
                <a:srgbClr val="CAC0B6"/>
              </a:gs>
              <a:gs pos="100000">
                <a:srgbClr val="AA9C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pic>
        <p:nvPicPr>
          <p:cNvPr id="5" name="Picture 16" descr="bunn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13350"/>
            <a:ext cx="9144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464" y="1778001"/>
            <a:ext cx="5399087" cy="101996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117E6-052D-4F2F-9CDF-2D335D927C5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44463" y="1780646"/>
            <a:ext cx="2622550" cy="10199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2919414" y="1780646"/>
            <a:ext cx="2624137" cy="10199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4194176" y="760678"/>
            <a:ext cx="1349375" cy="20399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44463" y="760678"/>
            <a:ext cx="3897312" cy="20399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3276600"/>
            <a:ext cx="9144000" cy="1936750"/>
          </a:xfrm>
          <a:prstGeom prst="rect">
            <a:avLst/>
          </a:prstGeom>
          <a:gradFill rotWithShape="1">
            <a:gsLst>
              <a:gs pos="0">
                <a:srgbClr val="ACC0C6"/>
              </a:gs>
              <a:gs pos="100000">
                <a:srgbClr val="8996A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pic>
        <p:nvPicPr>
          <p:cNvPr id="5" name="Picture 11" descr="bunn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13350"/>
            <a:ext cx="9144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79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464" y="1778001"/>
            <a:ext cx="5399087" cy="101996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5AA61-AC51-4182-AF9E-FD8D6FF3E98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44463" y="1780646"/>
            <a:ext cx="2622550" cy="10199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2919414" y="1780646"/>
            <a:ext cx="2624137" cy="10199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4194176" y="760678"/>
            <a:ext cx="1349375" cy="20399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44463" y="760678"/>
            <a:ext cx="3897312" cy="20399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A0EEE-114C-46BE-9DDC-832AED17680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3284538"/>
            <a:ext cx="9144000" cy="1930400"/>
          </a:xfrm>
          <a:prstGeom prst="rect">
            <a:avLst/>
          </a:prstGeom>
          <a:gradFill rotWithShape="1">
            <a:gsLst>
              <a:gs pos="0">
                <a:srgbClr val="FCD450"/>
              </a:gs>
              <a:gs pos="100000">
                <a:srgbClr val="D7A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pic>
        <p:nvPicPr>
          <p:cNvPr id="5" name="Picture 10" descr="bunn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13350"/>
            <a:ext cx="9144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5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464" y="1778001"/>
            <a:ext cx="5399087" cy="101996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44463" y="1780646"/>
            <a:ext cx="2622550" cy="10199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2919414" y="1780646"/>
            <a:ext cx="2624137" cy="10199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514350"/>
            <a:ext cx="464185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52000" tIns="0" rIns="252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184275"/>
            <a:ext cx="7777163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52000" tIns="36000" rIns="252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nivå1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90950" y="5197475"/>
            <a:ext cx="15621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2988" y="5197475"/>
            <a:ext cx="274796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5197475"/>
            <a:ext cx="73818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72AD590-42F1-44B4-BFDF-E0D92C55F2D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684213" y="979488"/>
            <a:ext cx="777557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nb-NO"/>
          </a:p>
        </p:txBody>
      </p:sp>
      <p:pic>
        <p:nvPicPr>
          <p:cNvPr id="1032" name="Picture 24" descr="bunn_ppt"/>
          <p:cNvPicPr>
            <a:picLocks noChangeAspect="1" noChangeArrowheads="1"/>
          </p:cNvPicPr>
          <p:nvPr/>
        </p:nvPicPr>
        <p:blipFill>
          <a:blip r:embed="rId14" cstate="print"/>
          <a:srcRect l="-8092"/>
          <a:stretch>
            <a:fillRect/>
          </a:stretch>
        </p:blipFill>
        <p:spPr bwMode="auto">
          <a:xfrm>
            <a:off x="-763588" y="5213350"/>
            <a:ext cx="990758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</p:sldLayoutIdLst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Verdana" pitchFamily="-112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Verdana" pitchFamily="-112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Verdana" pitchFamily="-112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Verdana" pitchFamily="-112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Verdana" pitchFamily="-112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Verdana" pitchFamily="-112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Verdana" pitchFamily="-112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Verdana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4463" y="760413"/>
            <a:ext cx="5399087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52000" tIns="36000" rIns="25200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3284538"/>
            <a:ext cx="9144000" cy="1930400"/>
          </a:xfrm>
          <a:prstGeom prst="rect">
            <a:avLst/>
          </a:prstGeom>
          <a:gradFill rotWithShape="1">
            <a:gsLst>
              <a:gs pos="0">
                <a:srgbClr val="C6BDD2"/>
              </a:gs>
              <a:gs pos="100000">
                <a:srgbClr val="9093C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463" y="1781175"/>
            <a:ext cx="5399087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52000" tIns="36000" rIns="252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</p:txBody>
      </p:sp>
      <p:pic>
        <p:nvPicPr>
          <p:cNvPr id="10245" name="Picture 8" descr="bunn_pp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213350"/>
            <a:ext cx="9144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9093C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9093CE"/>
          </a:solidFill>
          <a:latin typeface="Verdana" pitchFamily="-112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9093CE"/>
          </a:solidFill>
          <a:latin typeface="Verdana" pitchFamily="-112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9093CE"/>
          </a:solidFill>
          <a:latin typeface="Verdana" pitchFamily="-112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9093CE"/>
          </a:solidFill>
          <a:latin typeface="Verdana" pitchFamily="-112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9093CE"/>
          </a:solidFill>
          <a:latin typeface="Verdana" pitchFamily="-112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9093CE"/>
          </a:solidFill>
          <a:latin typeface="Verdana" pitchFamily="-112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9093CE"/>
          </a:solidFill>
          <a:latin typeface="Verdana" pitchFamily="-112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9093CE"/>
          </a:solidFill>
          <a:latin typeface="Verdana" pitchFamily="-112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0"/>
        </a:lnSpc>
        <a:spcBef>
          <a:spcPct val="0"/>
        </a:spcBef>
        <a:spcAft>
          <a:spcPct val="0"/>
        </a:spcAft>
        <a:buChar char="–"/>
        <a:defRPr sz="1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0"/>
        </a:lnSpc>
        <a:spcBef>
          <a:spcPct val="0"/>
        </a:spcBef>
        <a:spcAft>
          <a:spcPct val="0"/>
        </a:spcAft>
        <a:buChar char="•"/>
        <a:defRPr sz="1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0"/>
        </a:lnSpc>
        <a:spcBef>
          <a:spcPct val="0"/>
        </a:spcBef>
        <a:spcAft>
          <a:spcPct val="0"/>
        </a:spcAft>
        <a:buChar char="–"/>
        <a:defRPr sz="1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4463" y="760413"/>
            <a:ext cx="5399087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52000" tIns="36000" rIns="25200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0" y="3284538"/>
            <a:ext cx="9144000" cy="1930400"/>
          </a:xfrm>
          <a:prstGeom prst="rect">
            <a:avLst/>
          </a:prstGeom>
          <a:gradFill rotWithShape="1">
            <a:gsLst>
              <a:gs pos="0">
                <a:srgbClr val="E9A68F"/>
              </a:gs>
              <a:gs pos="100000">
                <a:srgbClr val="DC503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463" y="1781175"/>
            <a:ext cx="5399087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52000" tIns="36000" rIns="252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</p:txBody>
      </p:sp>
      <p:pic>
        <p:nvPicPr>
          <p:cNvPr id="11269" name="Picture 8" descr="bunn_pp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213350"/>
            <a:ext cx="9144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C503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C5034"/>
          </a:solidFill>
          <a:latin typeface="Verdana" pitchFamily="-112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C5034"/>
          </a:solidFill>
          <a:latin typeface="Verdana" pitchFamily="-112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C5034"/>
          </a:solidFill>
          <a:latin typeface="Verdana" pitchFamily="-112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C5034"/>
          </a:solidFill>
          <a:latin typeface="Verdana" pitchFamily="-112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DC5034"/>
          </a:solidFill>
          <a:latin typeface="Verdana" pitchFamily="-112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DC5034"/>
          </a:solidFill>
          <a:latin typeface="Verdana" pitchFamily="-112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DC5034"/>
          </a:solidFill>
          <a:latin typeface="Verdana" pitchFamily="-112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DC5034"/>
          </a:solidFill>
          <a:latin typeface="Verdana" pitchFamily="-112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0"/>
        </a:lnSpc>
        <a:spcBef>
          <a:spcPct val="0"/>
        </a:spcBef>
        <a:spcAft>
          <a:spcPct val="0"/>
        </a:spcAft>
        <a:buChar char="–"/>
        <a:defRPr sz="1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0"/>
        </a:lnSpc>
        <a:spcBef>
          <a:spcPct val="0"/>
        </a:spcBef>
        <a:spcAft>
          <a:spcPct val="0"/>
        </a:spcAft>
        <a:buChar char="•"/>
        <a:defRPr sz="1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0"/>
        </a:lnSpc>
        <a:spcBef>
          <a:spcPct val="0"/>
        </a:spcBef>
        <a:spcAft>
          <a:spcPct val="0"/>
        </a:spcAft>
        <a:buChar char="–"/>
        <a:defRPr sz="1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4463" y="760413"/>
            <a:ext cx="5399087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52000" tIns="36000" rIns="25200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205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463" y="1781175"/>
            <a:ext cx="5399087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52000" tIns="36000" rIns="252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</p:txBody>
      </p:sp>
      <p:pic>
        <p:nvPicPr>
          <p:cNvPr id="2052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53275" y="5207000"/>
            <a:ext cx="176371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7" descr="bunn_ppt"/>
          <p:cNvPicPr>
            <a:picLocks noChangeAspect="1" noChangeArrowheads="1"/>
          </p:cNvPicPr>
          <p:nvPr/>
        </p:nvPicPr>
        <p:blipFill>
          <a:blip r:embed="rId14" cstate="print"/>
          <a:srcRect l="-6718"/>
          <a:stretch>
            <a:fillRect/>
          </a:stretch>
        </p:blipFill>
        <p:spPr bwMode="auto">
          <a:xfrm>
            <a:off x="-620713" y="5214938"/>
            <a:ext cx="976471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0" y="3284538"/>
            <a:ext cx="9144000" cy="1930400"/>
          </a:xfrm>
          <a:prstGeom prst="rect">
            <a:avLst/>
          </a:prstGeom>
          <a:gradFill rotWithShape="1">
            <a:gsLst>
              <a:gs pos="0">
                <a:srgbClr val="A0CFEB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Verdana" pitchFamily="-112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Verdana" pitchFamily="-112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Verdana" pitchFamily="-112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Verdana" pitchFamily="-112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Verdana" pitchFamily="-112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Verdana" pitchFamily="-112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Verdana" pitchFamily="-112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Verdana" pitchFamily="-112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0"/>
        </a:lnSpc>
        <a:spcBef>
          <a:spcPct val="0"/>
        </a:spcBef>
        <a:spcAft>
          <a:spcPct val="0"/>
        </a:spcAft>
        <a:buChar char="–"/>
        <a:defRPr sz="1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0"/>
        </a:lnSpc>
        <a:spcBef>
          <a:spcPct val="0"/>
        </a:spcBef>
        <a:spcAft>
          <a:spcPct val="0"/>
        </a:spcAft>
        <a:buChar char="•"/>
        <a:defRPr sz="1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0"/>
        </a:lnSpc>
        <a:spcBef>
          <a:spcPct val="0"/>
        </a:spcBef>
        <a:spcAft>
          <a:spcPct val="0"/>
        </a:spcAft>
        <a:buChar char="–"/>
        <a:defRPr sz="1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4463" y="760413"/>
            <a:ext cx="5399087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52000" tIns="36000" rIns="25200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3292475"/>
            <a:ext cx="9144000" cy="19304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463" y="1781175"/>
            <a:ext cx="5399087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52000" tIns="36000" rIns="252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</p:txBody>
      </p:sp>
      <p:pic>
        <p:nvPicPr>
          <p:cNvPr id="3077" name="Picture 13" descr="bunn_pp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213350"/>
            <a:ext cx="9144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-112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-112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-112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-112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-112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-112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-112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-112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0"/>
        </a:lnSpc>
        <a:spcBef>
          <a:spcPct val="0"/>
        </a:spcBef>
        <a:spcAft>
          <a:spcPct val="0"/>
        </a:spcAft>
        <a:buChar char="–"/>
        <a:defRPr sz="1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0"/>
        </a:lnSpc>
        <a:spcBef>
          <a:spcPct val="0"/>
        </a:spcBef>
        <a:spcAft>
          <a:spcPct val="0"/>
        </a:spcAft>
        <a:buChar char="•"/>
        <a:defRPr sz="1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0"/>
        </a:lnSpc>
        <a:spcBef>
          <a:spcPct val="0"/>
        </a:spcBef>
        <a:spcAft>
          <a:spcPct val="0"/>
        </a:spcAft>
        <a:buChar char="–"/>
        <a:defRPr sz="1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4463" y="760413"/>
            <a:ext cx="5399087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52000" tIns="36000" rIns="25200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0" y="3284538"/>
            <a:ext cx="9144000" cy="19304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463" y="1781175"/>
            <a:ext cx="5399087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52000" tIns="36000" rIns="252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</p:txBody>
      </p:sp>
      <p:pic>
        <p:nvPicPr>
          <p:cNvPr id="4101" name="Picture 8" descr="bunn_pp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213350"/>
            <a:ext cx="9144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Verdana" pitchFamily="-112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Verdana" pitchFamily="-112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Verdana" pitchFamily="-112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Verdana" pitchFamily="-112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Verdana" pitchFamily="-112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Verdana" pitchFamily="-112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Verdana" pitchFamily="-112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Verdana" pitchFamily="-112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0"/>
        </a:lnSpc>
        <a:spcBef>
          <a:spcPct val="0"/>
        </a:spcBef>
        <a:spcAft>
          <a:spcPct val="0"/>
        </a:spcAft>
        <a:buChar char="–"/>
        <a:defRPr sz="1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0"/>
        </a:lnSpc>
        <a:spcBef>
          <a:spcPct val="0"/>
        </a:spcBef>
        <a:spcAft>
          <a:spcPct val="0"/>
        </a:spcAft>
        <a:buChar char="•"/>
        <a:defRPr sz="1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0"/>
        </a:lnSpc>
        <a:spcBef>
          <a:spcPct val="0"/>
        </a:spcBef>
        <a:spcAft>
          <a:spcPct val="0"/>
        </a:spcAft>
        <a:buChar char="–"/>
        <a:defRPr sz="1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4463" y="760413"/>
            <a:ext cx="5399087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52000" tIns="36000" rIns="25200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0" y="3284538"/>
            <a:ext cx="9144000" cy="1930400"/>
          </a:xfrm>
          <a:prstGeom prst="rect">
            <a:avLst/>
          </a:prstGeom>
          <a:gradFill rotWithShape="1">
            <a:gsLst>
              <a:gs pos="0">
                <a:srgbClr val="EFBD47"/>
              </a:gs>
              <a:gs pos="100000">
                <a:srgbClr val="DF7A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463" y="1781175"/>
            <a:ext cx="5399087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52000" tIns="36000" rIns="252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</p:txBody>
      </p:sp>
      <p:pic>
        <p:nvPicPr>
          <p:cNvPr id="5125" name="Picture 9" descr="bunn_pp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213350"/>
            <a:ext cx="9144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F7A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F7A00"/>
          </a:solidFill>
          <a:latin typeface="Verdana" pitchFamily="-112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F7A00"/>
          </a:solidFill>
          <a:latin typeface="Verdana" pitchFamily="-112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F7A00"/>
          </a:solidFill>
          <a:latin typeface="Verdana" pitchFamily="-112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F7A00"/>
          </a:solidFill>
          <a:latin typeface="Verdana" pitchFamily="-112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DF7A00"/>
          </a:solidFill>
          <a:latin typeface="Verdana" pitchFamily="-112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DF7A00"/>
          </a:solidFill>
          <a:latin typeface="Verdana" pitchFamily="-112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DF7A00"/>
          </a:solidFill>
          <a:latin typeface="Verdana" pitchFamily="-112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DF7A00"/>
          </a:solidFill>
          <a:latin typeface="Verdana" pitchFamily="-112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0"/>
        </a:lnSpc>
        <a:spcBef>
          <a:spcPct val="0"/>
        </a:spcBef>
        <a:spcAft>
          <a:spcPct val="0"/>
        </a:spcAft>
        <a:buChar char="–"/>
        <a:defRPr sz="1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0"/>
        </a:lnSpc>
        <a:spcBef>
          <a:spcPct val="0"/>
        </a:spcBef>
        <a:spcAft>
          <a:spcPct val="0"/>
        </a:spcAft>
        <a:buChar char="•"/>
        <a:defRPr sz="1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0"/>
        </a:lnSpc>
        <a:spcBef>
          <a:spcPct val="0"/>
        </a:spcBef>
        <a:spcAft>
          <a:spcPct val="0"/>
        </a:spcAft>
        <a:buChar char="–"/>
        <a:defRPr sz="1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4463" y="760413"/>
            <a:ext cx="5399087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52000" tIns="36000" rIns="25200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0" y="3284538"/>
            <a:ext cx="9144000" cy="1930400"/>
          </a:xfrm>
          <a:prstGeom prst="rect">
            <a:avLst/>
          </a:prstGeom>
          <a:gradFill rotWithShape="1">
            <a:gsLst>
              <a:gs pos="0">
                <a:srgbClr val="C9DD03"/>
              </a:gs>
              <a:gs pos="100000">
                <a:srgbClr val="A2AD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463" y="1781175"/>
            <a:ext cx="5399087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52000" tIns="36000" rIns="252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</p:txBody>
      </p:sp>
      <p:pic>
        <p:nvPicPr>
          <p:cNvPr id="6149" name="Picture 14" descr="bunn_pp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213350"/>
            <a:ext cx="9144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A2AD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A2AD00"/>
          </a:solidFill>
          <a:latin typeface="Verdana" pitchFamily="-112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A2AD00"/>
          </a:solidFill>
          <a:latin typeface="Verdana" pitchFamily="-112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A2AD00"/>
          </a:solidFill>
          <a:latin typeface="Verdana" pitchFamily="-112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A2AD00"/>
          </a:solidFill>
          <a:latin typeface="Verdana" pitchFamily="-112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A2AD00"/>
          </a:solidFill>
          <a:latin typeface="Verdana" pitchFamily="-112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A2AD00"/>
          </a:solidFill>
          <a:latin typeface="Verdana" pitchFamily="-112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A2AD00"/>
          </a:solidFill>
          <a:latin typeface="Verdana" pitchFamily="-112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A2AD00"/>
          </a:solidFill>
          <a:latin typeface="Verdana" pitchFamily="-112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0"/>
        </a:lnSpc>
        <a:spcBef>
          <a:spcPct val="0"/>
        </a:spcBef>
        <a:spcAft>
          <a:spcPct val="0"/>
        </a:spcAft>
        <a:buChar char="–"/>
        <a:defRPr sz="1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0"/>
        </a:lnSpc>
        <a:spcBef>
          <a:spcPct val="0"/>
        </a:spcBef>
        <a:spcAft>
          <a:spcPct val="0"/>
        </a:spcAft>
        <a:buChar char="•"/>
        <a:defRPr sz="1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0"/>
        </a:lnSpc>
        <a:spcBef>
          <a:spcPct val="0"/>
        </a:spcBef>
        <a:spcAft>
          <a:spcPct val="0"/>
        </a:spcAft>
        <a:buChar char="–"/>
        <a:defRPr sz="1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4463" y="760413"/>
            <a:ext cx="5399087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52000" tIns="36000" rIns="25200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0" y="3284538"/>
            <a:ext cx="9144000" cy="1930400"/>
          </a:xfrm>
          <a:prstGeom prst="rect">
            <a:avLst/>
          </a:prstGeom>
          <a:gradFill rotWithShape="1">
            <a:gsLst>
              <a:gs pos="0">
                <a:srgbClr val="CAC0B6"/>
              </a:gs>
              <a:gs pos="100000">
                <a:srgbClr val="AA9C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463" y="1781175"/>
            <a:ext cx="5399087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52000" tIns="36000" rIns="252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</p:txBody>
      </p:sp>
      <p:pic>
        <p:nvPicPr>
          <p:cNvPr id="7173" name="Picture 13" descr="bunn_pp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213350"/>
            <a:ext cx="9144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AA9C8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AA9C8F"/>
          </a:solidFill>
          <a:latin typeface="Verdana" pitchFamily="-112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AA9C8F"/>
          </a:solidFill>
          <a:latin typeface="Verdana" pitchFamily="-112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AA9C8F"/>
          </a:solidFill>
          <a:latin typeface="Verdana" pitchFamily="-112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AA9C8F"/>
          </a:solidFill>
          <a:latin typeface="Verdana" pitchFamily="-112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AA9C8F"/>
          </a:solidFill>
          <a:latin typeface="Verdana" pitchFamily="-112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AA9C8F"/>
          </a:solidFill>
          <a:latin typeface="Verdana" pitchFamily="-112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AA9C8F"/>
          </a:solidFill>
          <a:latin typeface="Verdana" pitchFamily="-112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AA9C8F"/>
          </a:solidFill>
          <a:latin typeface="Verdana" pitchFamily="-112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0"/>
        </a:lnSpc>
        <a:spcBef>
          <a:spcPct val="0"/>
        </a:spcBef>
        <a:spcAft>
          <a:spcPct val="0"/>
        </a:spcAft>
        <a:buChar char="–"/>
        <a:defRPr sz="1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0"/>
        </a:lnSpc>
        <a:spcBef>
          <a:spcPct val="0"/>
        </a:spcBef>
        <a:spcAft>
          <a:spcPct val="0"/>
        </a:spcAft>
        <a:buChar char="•"/>
        <a:defRPr sz="1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0"/>
        </a:lnSpc>
        <a:spcBef>
          <a:spcPct val="0"/>
        </a:spcBef>
        <a:spcAft>
          <a:spcPct val="0"/>
        </a:spcAft>
        <a:buChar char="–"/>
        <a:defRPr sz="1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4463" y="760413"/>
            <a:ext cx="5399087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52000" tIns="36000" rIns="25200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0" y="3276600"/>
            <a:ext cx="9144000" cy="1936750"/>
          </a:xfrm>
          <a:prstGeom prst="rect">
            <a:avLst/>
          </a:prstGeom>
          <a:gradFill rotWithShape="1">
            <a:gsLst>
              <a:gs pos="0">
                <a:srgbClr val="ACC0C6"/>
              </a:gs>
              <a:gs pos="100000">
                <a:srgbClr val="8996A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463" y="1781175"/>
            <a:ext cx="5399087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52000" tIns="36000" rIns="252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</p:txBody>
      </p:sp>
      <p:pic>
        <p:nvPicPr>
          <p:cNvPr id="8197" name="Picture 8" descr="bunn_pp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213350"/>
            <a:ext cx="9144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996A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996A0"/>
          </a:solidFill>
          <a:latin typeface="Verdana" pitchFamily="-112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996A0"/>
          </a:solidFill>
          <a:latin typeface="Verdana" pitchFamily="-112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996A0"/>
          </a:solidFill>
          <a:latin typeface="Verdana" pitchFamily="-112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996A0"/>
          </a:solidFill>
          <a:latin typeface="Verdana" pitchFamily="-112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8996A0"/>
          </a:solidFill>
          <a:latin typeface="Verdana" pitchFamily="-112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8996A0"/>
          </a:solidFill>
          <a:latin typeface="Verdana" pitchFamily="-112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8996A0"/>
          </a:solidFill>
          <a:latin typeface="Verdana" pitchFamily="-112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8996A0"/>
          </a:solidFill>
          <a:latin typeface="Verdana" pitchFamily="-112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0"/>
        </a:lnSpc>
        <a:spcBef>
          <a:spcPct val="0"/>
        </a:spcBef>
        <a:spcAft>
          <a:spcPct val="0"/>
        </a:spcAft>
        <a:buChar char="–"/>
        <a:defRPr sz="1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0"/>
        </a:lnSpc>
        <a:spcBef>
          <a:spcPct val="0"/>
        </a:spcBef>
        <a:spcAft>
          <a:spcPct val="0"/>
        </a:spcAft>
        <a:buChar char="•"/>
        <a:defRPr sz="1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0"/>
        </a:lnSpc>
        <a:spcBef>
          <a:spcPct val="0"/>
        </a:spcBef>
        <a:spcAft>
          <a:spcPct val="0"/>
        </a:spcAft>
        <a:buChar char="–"/>
        <a:defRPr sz="1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0" y="5095875"/>
            <a:ext cx="9144000" cy="619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4463" y="760413"/>
            <a:ext cx="5399087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52000" tIns="36000" rIns="25200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0" y="3276600"/>
            <a:ext cx="9144000" cy="1930400"/>
          </a:xfrm>
          <a:prstGeom prst="rect">
            <a:avLst/>
          </a:prstGeom>
          <a:gradFill rotWithShape="1">
            <a:gsLst>
              <a:gs pos="0">
                <a:srgbClr val="FCD450"/>
              </a:gs>
              <a:gs pos="100000">
                <a:srgbClr val="D7A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463" y="1781175"/>
            <a:ext cx="5399087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52000" tIns="36000" rIns="252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</p:txBody>
      </p:sp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43750" y="5207000"/>
            <a:ext cx="176371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8" descr="bunn_pp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213350"/>
            <a:ext cx="9144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7A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7A900"/>
          </a:solidFill>
          <a:latin typeface="Verdana" pitchFamily="-112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7A900"/>
          </a:solidFill>
          <a:latin typeface="Verdana" pitchFamily="-112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7A900"/>
          </a:solidFill>
          <a:latin typeface="Verdana" pitchFamily="-112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7A900"/>
          </a:solidFill>
          <a:latin typeface="Verdana" pitchFamily="-112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D7A900"/>
          </a:solidFill>
          <a:latin typeface="Verdana" pitchFamily="-112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D7A900"/>
          </a:solidFill>
          <a:latin typeface="Verdana" pitchFamily="-112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D7A900"/>
          </a:solidFill>
          <a:latin typeface="Verdana" pitchFamily="-112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D7A900"/>
          </a:solidFill>
          <a:latin typeface="Verdana" pitchFamily="-112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0"/>
        </a:lnSpc>
        <a:spcBef>
          <a:spcPct val="0"/>
        </a:spcBef>
        <a:spcAft>
          <a:spcPct val="0"/>
        </a:spcAft>
        <a:buChar char="–"/>
        <a:defRPr sz="1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0"/>
        </a:lnSpc>
        <a:spcBef>
          <a:spcPct val="0"/>
        </a:spcBef>
        <a:spcAft>
          <a:spcPct val="0"/>
        </a:spcAft>
        <a:buChar char="•"/>
        <a:defRPr sz="1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0"/>
        </a:lnSpc>
        <a:spcBef>
          <a:spcPct val="0"/>
        </a:spcBef>
        <a:spcAft>
          <a:spcPct val="0"/>
        </a:spcAft>
        <a:buChar char="–"/>
        <a:defRPr sz="1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lnSpc>
          <a:spcPct val="0"/>
        </a:lnSpc>
        <a:spcBef>
          <a:spcPct val="0"/>
        </a:spcBef>
        <a:spcAft>
          <a:spcPct val="0"/>
        </a:spcAft>
        <a:buChar char="»"/>
        <a:defRPr sz="1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blogg.smn.no/2010/12/bedriftenes-pensjonsordninger-for-sine-ansatt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135063" y="1917700"/>
            <a:ext cx="7526337" cy="1020763"/>
          </a:xfrm>
        </p:spPr>
        <p:txBody>
          <a:bodyPr/>
          <a:lstStyle/>
          <a:p>
            <a:pPr eaLnBrk="1" hangingPunct="1"/>
            <a:r>
              <a:rPr lang="nb-NO" dirty="0" smtClean="0"/>
              <a:t>Frokostmøte om pensjon</a:t>
            </a:r>
            <a:br>
              <a:rPr lang="nb-NO" dirty="0" smtClean="0"/>
            </a:br>
            <a:r>
              <a:rPr lang="nb-NO" sz="1800" dirty="0" smtClean="0"/>
              <a:t>- spesielt om nye regler for innskuddspensjon</a:t>
            </a:r>
            <a:endParaRPr lang="nb-NO" dirty="0" smtClean="0"/>
          </a:p>
        </p:txBody>
      </p:sp>
      <p:sp>
        <p:nvSpPr>
          <p:cNvPr id="23555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135063" y="2935288"/>
            <a:ext cx="7526337" cy="1020762"/>
          </a:xfrm>
        </p:spPr>
        <p:txBody>
          <a:bodyPr/>
          <a:lstStyle/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Wenche </a:t>
            </a:r>
            <a:r>
              <a:rPr lang="nb-NO" dirty="0" err="1" smtClean="0"/>
              <a:t>Seljeseth</a:t>
            </a:r>
            <a:endParaRPr lang="nb-NO" dirty="0" smtClean="0"/>
          </a:p>
          <a:p>
            <a:pPr eaLnBrk="1" hangingPunct="1"/>
            <a:r>
              <a:rPr lang="nb-NO" dirty="0" smtClean="0"/>
              <a:t>Konserndirektør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Kriterier i vurderingen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Bedriftens økonomi</a:t>
            </a:r>
          </a:p>
          <a:p>
            <a:r>
              <a:rPr lang="nb-NO" dirty="0" smtClean="0"/>
              <a:t>Tilgang på kvalifisert arbeidskraft</a:t>
            </a:r>
          </a:p>
          <a:p>
            <a:r>
              <a:rPr lang="nb-NO" smtClean="0"/>
              <a:t>Turnover</a:t>
            </a:r>
            <a:endParaRPr lang="nb-NO" dirty="0" smtClean="0"/>
          </a:p>
          <a:p>
            <a:r>
              <a:rPr lang="nb-NO" dirty="0" smtClean="0"/>
              <a:t>Lønnsnivået i bedriften</a:t>
            </a:r>
          </a:p>
          <a:p>
            <a:r>
              <a:rPr lang="nb-NO" dirty="0" smtClean="0"/>
              <a:t>Pensjon som gode for de ansatte</a:t>
            </a:r>
            <a:endParaRPr lang="nb-NO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4197" y="1038425"/>
            <a:ext cx="2144281" cy="27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4922" y="2001415"/>
            <a:ext cx="2134756" cy="312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Generelt om pensjon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Fleksibelt pensjonsuttak</a:t>
            </a:r>
          </a:p>
        </p:txBody>
      </p:sp>
      <p:sp>
        <p:nvSpPr>
          <p:cNvPr id="39939" name="Plassholder for innhold 2"/>
          <p:cNvSpPr>
            <a:spLocks noGrp="1"/>
          </p:cNvSpPr>
          <p:nvPr>
            <p:ph idx="1"/>
          </p:nvPr>
        </p:nvSpPr>
        <p:spPr>
          <a:xfrm>
            <a:off x="682626" y="1184011"/>
            <a:ext cx="8086725" cy="1101989"/>
          </a:xfrm>
        </p:spPr>
        <p:txBody>
          <a:bodyPr/>
          <a:lstStyle/>
          <a:p>
            <a:pPr>
              <a:buFontTx/>
              <a:buNone/>
            </a:pPr>
            <a:r>
              <a:rPr lang="nb-NO" sz="1800" dirty="0" smtClean="0"/>
              <a:t>Du kan ta ut pensjon fra du fyller 62 år</a:t>
            </a:r>
          </a:p>
          <a:p>
            <a:pPr>
              <a:buFontTx/>
              <a:buNone/>
            </a:pPr>
            <a:r>
              <a:rPr lang="nb-NO" sz="1800" dirty="0" smtClean="0"/>
              <a:t>			</a:t>
            </a:r>
          </a:p>
          <a:p>
            <a:pPr>
              <a:buFontTx/>
              <a:buNone/>
            </a:pPr>
            <a:r>
              <a:rPr lang="nb-NO" sz="1800" dirty="0" smtClean="0"/>
              <a:t> </a:t>
            </a:r>
            <a:r>
              <a:rPr lang="nb-NO" sz="1800" b="1" dirty="0" smtClean="0"/>
              <a:t>og </a:t>
            </a:r>
            <a:r>
              <a:rPr lang="nb-NO" sz="1800" dirty="0" smtClean="0"/>
              <a:t>du kan fortsette i jobb selv om du tar ut pensjon</a:t>
            </a:r>
          </a:p>
        </p:txBody>
      </p:sp>
      <p:pic>
        <p:nvPicPr>
          <p:cNvPr id="39940" name="Picture 7" descr="Sparegri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5129" y="3184260"/>
            <a:ext cx="2112722" cy="176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2" descr="C:\Users\d200wse\AppData\Local\Microsoft\Windows\Temporary Internet Files\Content.IE5\2MJV2DL0\MC90044127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5810" y="2694297"/>
            <a:ext cx="1503196" cy="1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kstSylinder 6"/>
          <p:cNvSpPr txBox="1">
            <a:spLocks noChangeArrowheads="1"/>
          </p:cNvSpPr>
          <p:nvPr/>
        </p:nvSpPr>
        <p:spPr bwMode="auto">
          <a:xfrm>
            <a:off x="5353050" y="3545041"/>
            <a:ext cx="21685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4000" dirty="0"/>
              <a:t>Jobb</a:t>
            </a:r>
          </a:p>
        </p:txBody>
      </p:sp>
      <p:sp>
        <p:nvSpPr>
          <p:cNvPr id="39943" name="TekstSylinder 7"/>
          <p:cNvSpPr txBox="1">
            <a:spLocks noChangeArrowheads="1"/>
          </p:cNvSpPr>
          <p:nvPr/>
        </p:nvSpPr>
        <p:spPr bwMode="auto">
          <a:xfrm>
            <a:off x="4500215" y="3421930"/>
            <a:ext cx="7468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4800" dirty="0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514615"/>
            <a:ext cx="7748588" cy="459052"/>
          </a:xfrm>
        </p:spPr>
        <p:txBody>
          <a:bodyPr/>
          <a:lstStyle/>
          <a:p>
            <a:pPr eaLnBrk="1" hangingPunct="1"/>
            <a:r>
              <a:rPr lang="nb-NO" sz="1800" dirty="0" smtClean="0"/>
              <a:t>Årlig pensjon sammenlignet med om du tar ut når du er 62 år</a:t>
            </a:r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183299" y="4590854"/>
            <a:ext cx="2412840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100" dirty="0"/>
              <a:t>Kilde: </a:t>
            </a:r>
            <a:r>
              <a:rPr lang="nb-NO" sz="1100" dirty="0" err="1"/>
              <a:t>Ot.prp</a:t>
            </a:r>
            <a:r>
              <a:rPr lang="nb-NO" sz="1100" dirty="0"/>
              <a:t> nr 37 2008-2009.</a:t>
            </a:r>
          </a:p>
          <a:p>
            <a:pPr algn="l">
              <a:spcBef>
                <a:spcPct val="50000"/>
              </a:spcBef>
            </a:pPr>
            <a:r>
              <a:rPr lang="nb-NO" sz="1100" dirty="0"/>
              <a:t> Anslag for 1963 kullet </a:t>
            </a:r>
          </a:p>
        </p:txBody>
      </p:sp>
      <p:graphicFrame>
        <p:nvGraphicFramePr>
          <p:cNvPr id="6" name="Tabell 5"/>
          <p:cNvGraphicFramePr>
            <a:graphicFrameLocks noGrp="1"/>
          </p:cNvGraphicFramePr>
          <p:nvPr/>
        </p:nvGraphicFramePr>
        <p:xfrm>
          <a:off x="711199" y="1282761"/>
          <a:ext cx="8139837" cy="301440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42154"/>
                <a:gridCol w="5497683"/>
              </a:tblGrid>
              <a:tr h="430629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62 år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/>
                </a:tc>
              </a:tr>
              <a:tr h="430629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63 år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4 % høyere beløp utbetalt hvert år enn ved 62 år</a:t>
                      </a:r>
                      <a:endParaRPr lang="nb-NO" sz="1400" dirty="0"/>
                    </a:p>
                  </a:txBody>
                  <a:tcPr/>
                </a:tc>
              </a:tr>
              <a:tr h="430629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64 år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9 % mer</a:t>
                      </a:r>
                    </a:p>
                  </a:txBody>
                  <a:tcPr/>
                </a:tc>
              </a:tr>
              <a:tr h="430629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65 år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14 % mer</a:t>
                      </a:r>
                    </a:p>
                  </a:txBody>
                  <a:tcPr/>
                </a:tc>
              </a:tr>
              <a:tr h="430629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66 år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20 % mer</a:t>
                      </a:r>
                    </a:p>
                  </a:txBody>
                  <a:tcPr/>
                </a:tc>
              </a:tr>
              <a:tr h="430629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67 år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26 % mer</a:t>
                      </a:r>
                    </a:p>
                  </a:txBody>
                  <a:tcPr/>
                </a:tc>
              </a:tr>
              <a:tr h="430629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Fortsetter slik</a:t>
                      </a:r>
                      <a:r>
                        <a:rPr lang="nb-NO" sz="1400" baseline="0" dirty="0" smtClean="0"/>
                        <a:t> til 75 år 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Ved 75 år starter utbetalingen uansett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tel 4"/>
          <p:cNvSpPr>
            <a:spLocks noGrp="1"/>
          </p:cNvSpPr>
          <p:nvPr>
            <p:ph type="title"/>
          </p:nvPr>
        </p:nvSpPr>
        <p:spPr>
          <a:xfrm>
            <a:off x="457201" y="506027"/>
            <a:ext cx="8229600" cy="543492"/>
          </a:xfrm>
        </p:spPr>
        <p:txBody>
          <a:bodyPr/>
          <a:lstStyle/>
          <a:p>
            <a:r>
              <a:rPr lang="nb-NO" dirty="0" smtClean="0"/>
              <a:t>Ta ut tidlig fra folketrygden eller vente?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Minus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771006"/>
          </a:xfrm>
          <a:solidFill>
            <a:schemeClr val="accent3">
              <a:lumMod val="95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nb-NO" dirty="0" smtClean="0"/>
              <a:t>Toppskatt regnes samlet for lønn og pensjon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 smtClean="0"/>
              <a:t>Pluss</a:t>
            </a:r>
            <a:endParaRPr lang="nb-NO" dirty="0"/>
          </a:p>
        </p:txBody>
      </p:sp>
      <p:sp>
        <p:nvSpPr>
          <p:cNvPr id="10" name="Plassholder for innhold 9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1835777"/>
          </a:xfrm>
          <a:solidFill>
            <a:schemeClr val="bg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nb-NO" dirty="0" smtClean="0"/>
              <a:t>Arv på det du rekker å ta ut</a:t>
            </a:r>
          </a:p>
          <a:p>
            <a:endParaRPr lang="nb-NO" dirty="0" smtClean="0"/>
          </a:p>
          <a:p>
            <a:r>
              <a:rPr lang="nb-NO" dirty="0" smtClean="0"/>
              <a:t>Lavere årlig pensjon gir lavere skattesats alle år ( Det vil for de fleste spille større rolle enn toppskatten hvis du kombinerer pensjon og jobb bare i få år)</a:t>
            </a:r>
          </a:p>
          <a:p>
            <a:endParaRPr lang="nb-NO" dirty="0" smtClean="0"/>
          </a:p>
          <a:p>
            <a:pPr>
              <a:buNone/>
            </a:pPr>
            <a:endParaRPr lang="nb-NO" dirty="0" smtClean="0"/>
          </a:p>
        </p:txBody>
      </p:sp>
      <p:sp>
        <p:nvSpPr>
          <p:cNvPr id="11" name="Plassholder for innhold 7"/>
          <p:cNvSpPr txBox="1">
            <a:spLocks/>
          </p:cNvSpPr>
          <p:nvPr/>
        </p:nvSpPr>
        <p:spPr bwMode="auto">
          <a:xfrm>
            <a:off x="2624932" y="3789575"/>
            <a:ext cx="4040188" cy="7710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252000" tIns="36000" rIns="252000" bIns="36000" numCol="1" anchor="t" anchorCtr="0" compatLnSpc="1"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nb-NO" dirty="0" smtClean="0"/>
              <a:t>Alders/sykehjem tar inntil 85 % av den månedlige pensjonen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nb-NO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1199" y="514350"/>
            <a:ext cx="7278703" cy="458788"/>
          </a:xfrm>
        </p:spPr>
        <p:txBody>
          <a:bodyPr/>
          <a:lstStyle/>
          <a:p>
            <a:r>
              <a:rPr lang="nb-NO" dirty="0" smtClean="0"/>
              <a:t>Pensjonen er avhengig av utviklingen i levealder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2626" y="1184275"/>
            <a:ext cx="6020016" cy="3622675"/>
          </a:xfrm>
        </p:spPr>
        <p:txBody>
          <a:bodyPr/>
          <a:lstStyle/>
          <a:p>
            <a:r>
              <a:rPr lang="nb-NO" sz="1600" dirty="0" smtClean="0"/>
              <a:t>Når leveladeren øker med </a:t>
            </a:r>
            <a:r>
              <a:rPr lang="nb-NO" sz="1600" b="1" dirty="0" smtClean="0"/>
              <a:t>1 år </a:t>
            </a:r>
            <a:r>
              <a:rPr lang="nb-NO" sz="1600" dirty="0" smtClean="0"/>
              <a:t>må det kompenseres med </a:t>
            </a:r>
            <a:r>
              <a:rPr lang="nb-NO" sz="1600" b="1" dirty="0" smtClean="0"/>
              <a:t>8 måneder mer i jobb </a:t>
            </a:r>
            <a:r>
              <a:rPr lang="nb-NO" sz="1600" dirty="0" smtClean="0"/>
              <a:t>ellers får du utbetalt mindre hvert år</a:t>
            </a:r>
          </a:p>
          <a:p>
            <a:pPr>
              <a:buNone/>
            </a:pPr>
            <a:endParaRPr lang="nb-NO" sz="1600" dirty="0" smtClean="0"/>
          </a:p>
          <a:p>
            <a:pPr>
              <a:buNone/>
            </a:pPr>
            <a:r>
              <a:rPr lang="nb-NO" sz="1600" dirty="0" smtClean="0"/>
              <a:t>	</a:t>
            </a:r>
            <a:r>
              <a:rPr lang="nb-NO" dirty="0" smtClean="0"/>
              <a:t>Eksempel: født i 1964. Må jobbe til 69 år for å få det samme som dagens 67 åringer </a:t>
            </a:r>
            <a:endParaRPr lang="nb-NO" sz="1600" dirty="0" smtClean="0"/>
          </a:p>
          <a:p>
            <a:pPr>
              <a:buFontTx/>
              <a:buNone/>
            </a:pPr>
            <a:endParaRPr lang="nb-NO" sz="1800" dirty="0" smtClean="0"/>
          </a:p>
          <a:p>
            <a:r>
              <a:rPr lang="nb-NO" sz="1600" dirty="0" smtClean="0"/>
              <a:t>Drømmer du om å slutte tidlig i jobb må du selv spare det du trenger </a:t>
            </a:r>
          </a:p>
          <a:p>
            <a:pPr>
              <a:buNone/>
            </a:pPr>
            <a:endParaRPr lang="nb-NO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0699" y="1184275"/>
            <a:ext cx="2504228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Slik gjør du det:</a:t>
            </a:r>
          </a:p>
        </p:txBody>
      </p:sp>
      <p:sp>
        <p:nvSpPr>
          <p:cNvPr id="62467" name="Plassholder for innhold 2"/>
          <p:cNvSpPr>
            <a:spLocks noGrp="1"/>
          </p:cNvSpPr>
          <p:nvPr>
            <p:ph idx="1"/>
          </p:nvPr>
        </p:nvSpPr>
        <p:spPr>
          <a:xfrm>
            <a:off x="2334827" y="1184011"/>
            <a:ext cx="5641975" cy="3623468"/>
          </a:xfrm>
        </p:spPr>
        <p:txBody>
          <a:bodyPr/>
          <a:lstStyle/>
          <a:p>
            <a:pPr>
              <a:buFontTx/>
              <a:buNone/>
            </a:pPr>
            <a:r>
              <a:rPr lang="nb-NO" sz="1600" dirty="0" smtClean="0"/>
              <a:t>	</a:t>
            </a:r>
          </a:p>
          <a:p>
            <a:pPr>
              <a:buFontTx/>
              <a:buAutoNum type="arabicPeriod"/>
            </a:pPr>
            <a:r>
              <a:rPr lang="nb-NO" sz="1600" dirty="0" smtClean="0"/>
              <a:t>Tenk gjennom </a:t>
            </a:r>
            <a:r>
              <a:rPr lang="nb-NO" sz="1600" b="1" dirty="0" smtClean="0"/>
              <a:t>når</a:t>
            </a:r>
            <a:r>
              <a:rPr lang="nb-NO" sz="1600" dirty="0" smtClean="0"/>
              <a:t> du har lyst til å slutte i jobb, og </a:t>
            </a:r>
            <a:r>
              <a:rPr lang="nb-NO" sz="1600" b="1" dirty="0" smtClean="0"/>
              <a:t>hvor mye</a:t>
            </a:r>
            <a:r>
              <a:rPr lang="nb-NO" sz="1600" dirty="0" smtClean="0"/>
              <a:t> du trenger i forhold til lønnsnivået du er vant til</a:t>
            </a:r>
          </a:p>
          <a:p>
            <a:pPr>
              <a:buFontTx/>
              <a:buNone/>
            </a:pPr>
            <a:r>
              <a:rPr lang="nb-NO" sz="1600" dirty="0" smtClean="0"/>
              <a:t> </a:t>
            </a:r>
          </a:p>
          <a:p>
            <a:pPr>
              <a:buFontTx/>
              <a:buNone/>
            </a:pPr>
            <a:r>
              <a:rPr lang="nb-NO" sz="1600" dirty="0" smtClean="0"/>
              <a:t>2.	Finn ut hva du får fra folketrygden og arbeidsgiver (</a:t>
            </a:r>
            <a:r>
              <a:rPr lang="nb-NO" sz="1600" b="1" dirty="0" err="1" smtClean="0"/>
              <a:t>nav.no</a:t>
            </a:r>
            <a:r>
              <a:rPr lang="nb-NO" sz="1600" dirty="0" smtClean="0"/>
              <a:t>)</a:t>
            </a:r>
          </a:p>
          <a:p>
            <a:pPr>
              <a:buFontTx/>
              <a:buNone/>
            </a:pPr>
            <a:endParaRPr lang="nb-NO" sz="1600" dirty="0" smtClean="0"/>
          </a:p>
          <a:p>
            <a:pPr>
              <a:buFontTx/>
              <a:buNone/>
            </a:pPr>
            <a:r>
              <a:rPr lang="nb-NO" sz="1600" dirty="0" smtClean="0"/>
              <a:t>3.	Tenk gjennom om det vil være nok i forhold til det du ønsker å ha til rådighet</a:t>
            </a:r>
          </a:p>
          <a:p>
            <a:pPr>
              <a:buFontTx/>
              <a:buNone/>
            </a:pPr>
            <a:endParaRPr lang="nb-NO" sz="1600" dirty="0" smtClean="0"/>
          </a:p>
          <a:p>
            <a:pPr>
              <a:buFontTx/>
              <a:buNone/>
            </a:pPr>
            <a:r>
              <a:rPr lang="nb-NO" sz="1600" dirty="0" smtClean="0"/>
              <a:t>4.	Hvis det ikke er nok må du spare selv</a:t>
            </a:r>
          </a:p>
        </p:txBody>
      </p:sp>
      <p:pic>
        <p:nvPicPr>
          <p:cNvPr id="62468" name="Picture 5" descr="Ung_sparebank1_hÃ¸st_018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502" y="1502108"/>
            <a:ext cx="1340528" cy="330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89259" y="515276"/>
            <a:ext cx="7527277" cy="459053"/>
          </a:xfrm>
        </p:spPr>
        <p:txBody>
          <a:bodyPr/>
          <a:lstStyle/>
          <a:p>
            <a:pPr eaLnBrk="1" hangingPunct="1"/>
            <a:r>
              <a:rPr lang="nb-NO" sz="1800" dirty="0" smtClean="0"/>
              <a:t>Informasjon om hva du vil få i pensjon finner du på </a:t>
            </a:r>
            <a:r>
              <a:rPr lang="nb-NO" b="1" dirty="0" err="1" smtClean="0"/>
              <a:t>nav.no</a:t>
            </a:r>
            <a:endParaRPr lang="nb-NO" b="1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0716" y="1136341"/>
            <a:ext cx="1559694" cy="98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1260" y="3080551"/>
            <a:ext cx="46291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kstSylinder 12"/>
          <p:cNvSpPr txBox="1"/>
          <p:nvPr/>
        </p:nvSpPr>
        <p:spPr>
          <a:xfrm>
            <a:off x="4263100" y="1638191"/>
            <a:ext cx="32403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200" dirty="0" smtClean="0"/>
              <a:t>Du må legge inn:</a:t>
            </a:r>
          </a:p>
          <a:p>
            <a:pPr algn="l">
              <a:buFontTx/>
              <a:buChar char="-"/>
            </a:pPr>
            <a:r>
              <a:rPr lang="nb-NO" sz="1200" dirty="0" smtClean="0"/>
              <a:t> når du vil starte å ta ut pensjon</a:t>
            </a:r>
          </a:p>
          <a:p>
            <a:pPr algn="l">
              <a:buFontTx/>
              <a:buChar char="-"/>
            </a:pPr>
            <a:r>
              <a:rPr lang="nb-NO" sz="1200" dirty="0" smtClean="0"/>
              <a:t> om du vil ta ut 100 %</a:t>
            </a:r>
          </a:p>
          <a:p>
            <a:pPr algn="l">
              <a:buFontTx/>
              <a:buChar char="-"/>
            </a:pPr>
            <a:r>
              <a:rPr lang="nb-NO" sz="1200" dirty="0" smtClean="0"/>
              <a:t> om du vil jobbe i tillegg og hvor lenge</a:t>
            </a:r>
          </a:p>
          <a:p>
            <a:pPr algn="l"/>
            <a:endParaRPr lang="nb-NO" sz="1200" dirty="0" smtClean="0"/>
          </a:p>
          <a:p>
            <a:pPr algn="l"/>
            <a:r>
              <a:rPr lang="nb-NO" sz="1200" dirty="0" smtClean="0"/>
              <a:t>Du får da se hva du samlet vil få utbetalt hvert år</a:t>
            </a:r>
            <a:endParaRPr lang="nb-NO" sz="1200" dirty="0"/>
          </a:p>
        </p:txBody>
      </p:sp>
      <p:grpSp>
        <p:nvGrpSpPr>
          <p:cNvPr id="9" name="Gruppe 8"/>
          <p:cNvGrpSpPr/>
          <p:nvPr/>
        </p:nvGrpSpPr>
        <p:grpSpPr>
          <a:xfrm>
            <a:off x="347617" y="1136341"/>
            <a:ext cx="3744990" cy="3551069"/>
            <a:chOff x="347617" y="1136341"/>
            <a:chExt cx="3744990" cy="355106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7617" y="1136341"/>
              <a:ext cx="3613643" cy="3551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16526" y="1265328"/>
              <a:ext cx="2044734" cy="37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Ellipse 13"/>
            <p:cNvSpPr/>
            <p:nvPr/>
          </p:nvSpPr>
          <p:spPr bwMode="auto">
            <a:xfrm>
              <a:off x="2254929" y="3595456"/>
              <a:ext cx="1837678" cy="1091954"/>
            </a:xfrm>
            <a:prstGeom prst="ellipse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b-NO" sz="3200" dirty="0" smtClean="0"/>
              <a:t>Takk for</a:t>
            </a:r>
            <a:r>
              <a:rPr lang="nb-NO" dirty="0" smtClean="0"/>
              <a:t> </a:t>
            </a:r>
            <a:r>
              <a:rPr lang="nb-NO" sz="3200" dirty="0" smtClean="0"/>
              <a:t>oppmerksomheten</a:t>
            </a:r>
            <a:r>
              <a:rPr lang="nb-NO" dirty="0" smtClean="0"/>
              <a:t> </a:t>
            </a:r>
            <a:r>
              <a:rPr lang="nb-NO" sz="3200" dirty="0" smtClean="0"/>
              <a:t>!</a:t>
            </a:r>
            <a:endParaRPr 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Mål for møtet</a:t>
            </a:r>
          </a:p>
        </p:txBody>
      </p:sp>
      <p:sp>
        <p:nvSpPr>
          <p:cNvPr id="24579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nb-NO" dirty="0" smtClean="0"/>
              <a:t>Innskuddspensjon:</a:t>
            </a:r>
          </a:p>
          <a:p>
            <a:pPr eaLnBrk="1" hangingPunct="1"/>
            <a:r>
              <a:rPr lang="nb-NO" dirty="0" smtClean="0"/>
              <a:t>Forstå hva som må endres og mulighetsrommet</a:t>
            </a:r>
          </a:p>
          <a:p>
            <a:pPr eaLnBrk="1" hangingPunct="1"/>
            <a:r>
              <a:rPr lang="nb-NO" dirty="0" smtClean="0"/>
              <a:t>Forstå hvorfor reglene er endret</a:t>
            </a:r>
          </a:p>
          <a:p>
            <a:pPr eaLnBrk="1" hangingPunct="1"/>
            <a:r>
              <a:rPr lang="nb-NO" dirty="0" smtClean="0"/>
              <a:t>Bli klar over tidsfristen som er satt</a:t>
            </a:r>
          </a:p>
          <a:p>
            <a:pPr eaLnBrk="1" hangingPunct="1"/>
            <a:r>
              <a:rPr lang="nb-NO" dirty="0" smtClean="0"/>
              <a:t>Vite hvem som kan hjelpe til med råd og gjennomføring</a:t>
            </a:r>
          </a:p>
          <a:p>
            <a:pPr eaLnBrk="1" hangingPunct="1">
              <a:buNone/>
            </a:pPr>
            <a:endParaRPr lang="nb-NO" dirty="0" smtClean="0"/>
          </a:p>
          <a:p>
            <a:pPr eaLnBrk="1" hangingPunct="1">
              <a:buNone/>
            </a:pPr>
            <a:r>
              <a:rPr lang="nb-NO" dirty="0" smtClean="0"/>
              <a:t>Din pensjon:</a:t>
            </a:r>
          </a:p>
          <a:p>
            <a:r>
              <a:rPr lang="nb-NO" dirty="0" smtClean="0"/>
              <a:t>Vite hvor du finner informasjon om din pensjon</a:t>
            </a:r>
          </a:p>
          <a:p>
            <a:r>
              <a:rPr lang="nb-NO" dirty="0" smtClean="0"/>
              <a:t>Hvordan du finner ut om du trenger å spare selv</a:t>
            </a:r>
          </a:p>
          <a:p>
            <a:r>
              <a:rPr lang="nb-NO" dirty="0" smtClean="0"/>
              <a:t>Vite hvem som kan hjelpe deg med råd og gjennomføring</a:t>
            </a:r>
          </a:p>
        </p:txBody>
      </p:sp>
      <p:sp>
        <p:nvSpPr>
          <p:cNvPr id="5" name="Ellipse 4"/>
          <p:cNvSpPr/>
          <p:nvPr/>
        </p:nvSpPr>
        <p:spPr bwMode="auto">
          <a:xfrm>
            <a:off x="6551628" y="2168165"/>
            <a:ext cx="1540514" cy="65044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-112" charset="0"/>
              </a:rPr>
              <a:t>Tlf 07303</a:t>
            </a:r>
          </a:p>
        </p:txBody>
      </p:sp>
      <p:sp>
        <p:nvSpPr>
          <p:cNvPr id="6" name="Ellipse 5"/>
          <p:cNvSpPr/>
          <p:nvPr/>
        </p:nvSpPr>
        <p:spPr bwMode="auto">
          <a:xfrm>
            <a:off x="6551628" y="3478491"/>
            <a:ext cx="1540514" cy="65044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-112" charset="0"/>
              </a:rPr>
              <a:t>Tlf 07300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1" y="514615"/>
            <a:ext cx="7421563" cy="459052"/>
          </a:xfrm>
        </p:spPr>
        <p:txBody>
          <a:bodyPr/>
          <a:lstStyle/>
          <a:p>
            <a:pPr eaLnBrk="1" hangingPunct="1"/>
            <a:r>
              <a:rPr lang="nb-NO" smtClean="0"/>
              <a:t>Pensjonssystemet i Norge </a:t>
            </a:r>
          </a:p>
        </p:txBody>
      </p:sp>
      <p:cxnSp>
        <p:nvCxnSpPr>
          <p:cNvPr id="26627" name="Rett linje 8"/>
          <p:cNvCxnSpPr>
            <a:cxnSpLocks noChangeShapeType="1"/>
          </p:cNvCxnSpPr>
          <p:nvPr/>
        </p:nvCxnSpPr>
        <p:spPr bwMode="auto">
          <a:xfrm flipV="1">
            <a:off x="2141538" y="3459428"/>
            <a:ext cx="3549650" cy="89958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26628" name="Rett linje 10"/>
          <p:cNvCxnSpPr>
            <a:cxnSpLocks noChangeShapeType="1"/>
          </p:cNvCxnSpPr>
          <p:nvPr/>
        </p:nvCxnSpPr>
        <p:spPr bwMode="auto">
          <a:xfrm rot="10800000" flipH="1">
            <a:off x="2600326" y="3098271"/>
            <a:ext cx="3776663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26629" name="Ellipse 7"/>
          <p:cNvSpPr>
            <a:spLocks noChangeArrowheads="1"/>
          </p:cNvSpPr>
          <p:nvPr/>
        </p:nvSpPr>
        <p:spPr bwMode="auto">
          <a:xfrm>
            <a:off x="711201" y="1240896"/>
            <a:ext cx="7096125" cy="3702844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9" name="Rektangel 8"/>
          <p:cNvSpPr/>
          <p:nvPr/>
        </p:nvSpPr>
        <p:spPr bwMode="auto">
          <a:xfrm>
            <a:off x="1965960" y="3310128"/>
            <a:ext cx="4575621" cy="9300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nb-NO" sz="3200" dirty="0">
                <a:solidFill>
                  <a:schemeClr val="tx1"/>
                </a:solidFill>
              </a:rPr>
              <a:t>Folketrygden</a:t>
            </a:r>
          </a:p>
        </p:txBody>
      </p:sp>
      <p:sp>
        <p:nvSpPr>
          <p:cNvPr id="10" name="Rektangel 9"/>
          <p:cNvSpPr/>
          <p:nvPr/>
        </p:nvSpPr>
        <p:spPr bwMode="auto">
          <a:xfrm>
            <a:off x="2141539" y="2421616"/>
            <a:ext cx="4235450" cy="6766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nb-NO" sz="3200" dirty="0">
                <a:solidFill>
                  <a:schemeClr val="tx1"/>
                </a:solidFill>
              </a:rPr>
              <a:t>Tjenestepensjon</a:t>
            </a:r>
          </a:p>
        </p:txBody>
      </p:sp>
      <p:sp>
        <p:nvSpPr>
          <p:cNvPr id="11" name="Rektangel 10"/>
          <p:cNvSpPr/>
          <p:nvPr/>
        </p:nvSpPr>
        <p:spPr bwMode="auto">
          <a:xfrm>
            <a:off x="2600326" y="1709928"/>
            <a:ext cx="3235325" cy="603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nb-NO" sz="3200" dirty="0">
                <a:solidFill>
                  <a:schemeClr val="tx1"/>
                </a:solidFill>
              </a:rPr>
              <a:t>Egen sparing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Innskuddspensjon</a:t>
            </a:r>
            <a:endParaRPr lang="nb-NO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6850" y="4241063"/>
            <a:ext cx="8077138" cy="32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endParaRPr lang="nb-NO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96850" y="1260630"/>
            <a:ext cx="4042458" cy="3024949"/>
          </a:xfrm>
          <a:custGeom>
            <a:avLst/>
            <a:gdLst>
              <a:gd name="T0" fmla="*/ 0 w 2665"/>
              <a:gd name="T1" fmla="*/ 7 h 1531"/>
              <a:gd name="T2" fmla="*/ 0 w 2665"/>
              <a:gd name="T3" fmla="*/ 7 h 1531"/>
              <a:gd name="T4" fmla="*/ 2 w 2665"/>
              <a:gd name="T5" fmla="*/ 7 h 1531"/>
              <a:gd name="T6" fmla="*/ 2 w 2665"/>
              <a:gd name="T7" fmla="*/ 7 h 1531"/>
              <a:gd name="T8" fmla="*/ 2 w 2665"/>
              <a:gd name="T9" fmla="*/ 7 h 1531"/>
              <a:gd name="T10" fmla="*/ 2 w 2665"/>
              <a:gd name="T11" fmla="*/ 7 h 1531"/>
              <a:gd name="T12" fmla="*/ 2 w 2665"/>
              <a:gd name="T13" fmla="*/ 7 h 1531"/>
              <a:gd name="T14" fmla="*/ 2 w 2665"/>
              <a:gd name="T15" fmla="*/ 7 h 1531"/>
              <a:gd name="T16" fmla="*/ 2 w 2665"/>
              <a:gd name="T17" fmla="*/ 7 h 1531"/>
              <a:gd name="T18" fmla="*/ 2 w 2665"/>
              <a:gd name="T19" fmla="*/ 7 h 1531"/>
              <a:gd name="T20" fmla="*/ 2 w 2665"/>
              <a:gd name="T21" fmla="*/ 7 h 1531"/>
              <a:gd name="T22" fmla="*/ 2 w 2665"/>
              <a:gd name="T23" fmla="*/ 7 h 1531"/>
              <a:gd name="T24" fmla="*/ 2 w 2665"/>
              <a:gd name="T25" fmla="*/ 7 h 1531"/>
              <a:gd name="T26" fmla="*/ 2 w 2665"/>
              <a:gd name="T27" fmla="*/ 7 h 1531"/>
              <a:gd name="T28" fmla="*/ 2 w 2665"/>
              <a:gd name="T29" fmla="*/ 7 h 1531"/>
              <a:gd name="T30" fmla="*/ 2 w 2665"/>
              <a:gd name="T31" fmla="*/ 7 h 1531"/>
              <a:gd name="T32" fmla="*/ 2 w 2665"/>
              <a:gd name="T33" fmla="*/ 7 h 1531"/>
              <a:gd name="T34" fmla="*/ 2 w 2665"/>
              <a:gd name="T35" fmla="*/ 7 h 1531"/>
              <a:gd name="T36" fmla="*/ 2 w 2665"/>
              <a:gd name="T37" fmla="*/ 7 h 1531"/>
              <a:gd name="T38" fmla="*/ 2 w 2665"/>
              <a:gd name="T39" fmla="*/ 7 h 1531"/>
              <a:gd name="T40" fmla="*/ 2 w 2665"/>
              <a:gd name="T41" fmla="*/ 7 h 1531"/>
              <a:gd name="T42" fmla="*/ 2 w 2665"/>
              <a:gd name="T43" fmla="*/ 7 h 1531"/>
              <a:gd name="T44" fmla="*/ 2 w 2665"/>
              <a:gd name="T45" fmla="*/ 7 h 1531"/>
              <a:gd name="T46" fmla="*/ 2 w 2665"/>
              <a:gd name="T47" fmla="*/ 7 h 1531"/>
              <a:gd name="T48" fmla="*/ 2 w 2665"/>
              <a:gd name="T49" fmla="*/ 7 h 1531"/>
              <a:gd name="T50" fmla="*/ 2 w 2665"/>
              <a:gd name="T51" fmla="*/ 7 h 1531"/>
              <a:gd name="T52" fmla="*/ 2 w 2665"/>
              <a:gd name="T53" fmla="*/ 7 h 1531"/>
              <a:gd name="T54" fmla="*/ 2 w 2665"/>
              <a:gd name="T55" fmla="*/ 7 h 1531"/>
              <a:gd name="T56" fmla="*/ 2 w 2665"/>
              <a:gd name="T57" fmla="*/ 7 h 1531"/>
              <a:gd name="T58" fmla="*/ 2 w 2665"/>
              <a:gd name="T59" fmla="*/ 7 h 1531"/>
              <a:gd name="T60" fmla="*/ 2 w 2665"/>
              <a:gd name="T61" fmla="*/ 0 h 1531"/>
              <a:gd name="T62" fmla="*/ 2 w 2665"/>
              <a:gd name="T63" fmla="*/ 7 h 1531"/>
              <a:gd name="T64" fmla="*/ 2 w 2665"/>
              <a:gd name="T65" fmla="*/ 7 h 1531"/>
              <a:gd name="T66" fmla="*/ 2 w 2665"/>
              <a:gd name="T67" fmla="*/ 7 h 1531"/>
              <a:gd name="T68" fmla="*/ 2 w 2665"/>
              <a:gd name="T69" fmla="*/ 7 h 1531"/>
              <a:gd name="T70" fmla="*/ 2 w 2665"/>
              <a:gd name="T71" fmla="*/ 7 h 1531"/>
              <a:gd name="T72" fmla="*/ 2 w 2665"/>
              <a:gd name="T73" fmla="*/ 7 h 1531"/>
              <a:gd name="T74" fmla="*/ 2 w 2665"/>
              <a:gd name="T75" fmla="*/ 7 h 1531"/>
              <a:gd name="T76" fmla="*/ 2 w 2665"/>
              <a:gd name="T77" fmla="*/ 7 h 1531"/>
              <a:gd name="T78" fmla="*/ 2 w 2665"/>
              <a:gd name="T79" fmla="*/ 7 h 1531"/>
              <a:gd name="T80" fmla="*/ 2 w 2665"/>
              <a:gd name="T81" fmla="*/ 7 h 1531"/>
              <a:gd name="T82" fmla="*/ 2 w 2665"/>
              <a:gd name="T83" fmla="*/ 7 h 1531"/>
              <a:gd name="T84" fmla="*/ 2 w 2665"/>
              <a:gd name="T85" fmla="*/ 7 h 1531"/>
              <a:gd name="T86" fmla="*/ 2 w 2665"/>
              <a:gd name="T87" fmla="*/ 7 h 1531"/>
              <a:gd name="T88" fmla="*/ 2 w 2665"/>
              <a:gd name="T89" fmla="*/ 7 h 1531"/>
              <a:gd name="T90" fmla="*/ 2 w 2665"/>
              <a:gd name="T91" fmla="*/ 7 h 1531"/>
              <a:gd name="T92" fmla="*/ 2 w 2665"/>
              <a:gd name="T93" fmla="*/ 7 h 1531"/>
              <a:gd name="T94" fmla="*/ 2 w 2665"/>
              <a:gd name="T95" fmla="*/ 7 h 1531"/>
              <a:gd name="T96" fmla="*/ 2 w 2665"/>
              <a:gd name="T97" fmla="*/ 7 h 1531"/>
              <a:gd name="T98" fmla="*/ 2 w 2665"/>
              <a:gd name="T99" fmla="*/ 7 h 1531"/>
              <a:gd name="T100" fmla="*/ 2 w 2665"/>
              <a:gd name="T101" fmla="*/ 7 h 1531"/>
              <a:gd name="T102" fmla="*/ 2 w 2665"/>
              <a:gd name="T103" fmla="*/ 7 h 1531"/>
              <a:gd name="T104" fmla="*/ 2 w 2665"/>
              <a:gd name="T105" fmla="*/ 7 h 1531"/>
              <a:gd name="T106" fmla="*/ 2 w 2665"/>
              <a:gd name="T107" fmla="*/ 7 h 1531"/>
              <a:gd name="T108" fmla="*/ 2 w 2665"/>
              <a:gd name="T109" fmla="*/ 7 h 1531"/>
              <a:gd name="T110" fmla="*/ 2 w 2665"/>
              <a:gd name="T111" fmla="*/ 7 h 1531"/>
              <a:gd name="T112" fmla="*/ 2 w 2665"/>
              <a:gd name="T113" fmla="*/ 7 h 1531"/>
              <a:gd name="T114" fmla="*/ 2 w 2665"/>
              <a:gd name="T115" fmla="*/ 7 h 1531"/>
              <a:gd name="T116" fmla="*/ 2 w 2665"/>
              <a:gd name="T117" fmla="*/ 7 h 1531"/>
              <a:gd name="T118" fmla="*/ 2 w 2665"/>
              <a:gd name="T119" fmla="*/ 7 h 1531"/>
              <a:gd name="T120" fmla="*/ 0 w 2665"/>
              <a:gd name="T121" fmla="*/ 7 h 153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665"/>
              <a:gd name="T184" fmla="*/ 0 h 1531"/>
              <a:gd name="T185" fmla="*/ 2665 w 2665"/>
              <a:gd name="T186" fmla="*/ 1531 h 153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665" h="1531">
                <a:moveTo>
                  <a:pt x="0" y="1531"/>
                </a:moveTo>
                <a:lnTo>
                  <a:pt x="0" y="1531"/>
                </a:lnTo>
                <a:lnTo>
                  <a:pt x="90" y="1517"/>
                </a:lnTo>
                <a:lnTo>
                  <a:pt x="186" y="1510"/>
                </a:lnTo>
                <a:lnTo>
                  <a:pt x="276" y="1496"/>
                </a:lnTo>
                <a:lnTo>
                  <a:pt x="366" y="1482"/>
                </a:lnTo>
                <a:lnTo>
                  <a:pt x="462" y="1468"/>
                </a:lnTo>
                <a:lnTo>
                  <a:pt x="552" y="1447"/>
                </a:lnTo>
                <a:lnTo>
                  <a:pt x="642" y="1426"/>
                </a:lnTo>
                <a:lnTo>
                  <a:pt x="732" y="1405"/>
                </a:lnTo>
                <a:lnTo>
                  <a:pt x="828" y="1384"/>
                </a:lnTo>
                <a:lnTo>
                  <a:pt x="918" y="1356"/>
                </a:lnTo>
                <a:lnTo>
                  <a:pt x="1008" y="1328"/>
                </a:lnTo>
                <a:lnTo>
                  <a:pt x="1104" y="1300"/>
                </a:lnTo>
                <a:lnTo>
                  <a:pt x="1194" y="1265"/>
                </a:lnTo>
                <a:lnTo>
                  <a:pt x="1284" y="1230"/>
                </a:lnTo>
                <a:lnTo>
                  <a:pt x="1380" y="1188"/>
                </a:lnTo>
                <a:lnTo>
                  <a:pt x="1471" y="1139"/>
                </a:lnTo>
                <a:lnTo>
                  <a:pt x="1561" y="1091"/>
                </a:lnTo>
                <a:lnTo>
                  <a:pt x="1657" y="1042"/>
                </a:lnTo>
                <a:lnTo>
                  <a:pt x="1747" y="979"/>
                </a:lnTo>
                <a:lnTo>
                  <a:pt x="1837" y="916"/>
                </a:lnTo>
                <a:lnTo>
                  <a:pt x="1933" y="846"/>
                </a:lnTo>
                <a:lnTo>
                  <a:pt x="2023" y="769"/>
                </a:lnTo>
                <a:lnTo>
                  <a:pt x="2113" y="685"/>
                </a:lnTo>
                <a:lnTo>
                  <a:pt x="2203" y="594"/>
                </a:lnTo>
                <a:lnTo>
                  <a:pt x="2299" y="496"/>
                </a:lnTo>
                <a:lnTo>
                  <a:pt x="2389" y="384"/>
                </a:lnTo>
                <a:lnTo>
                  <a:pt x="2479" y="266"/>
                </a:lnTo>
                <a:lnTo>
                  <a:pt x="2575" y="140"/>
                </a:lnTo>
                <a:lnTo>
                  <a:pt x="2665" y="0"/>
                </a:lnTo>
                <a:lnTo>
                  <a:pt x="2665" y="1070"/>
                </a:lnTo>
                <a:lnTo>
                  <a:pt x="2575" y="1098"/>
                </a:lnTo>
                <a:lnTo>
                  <a:pt x="2479" y="1119"/>
                </a:lnTo>
                <a:lnTo>
                  <a:pt x="2389" y="1146"/>
                </a:lnTo>
                <a:lnTo>
                  <a:pt x="2299" y="1167"/>
                </a:lnTo>
                <a:lnTo>
                  <a:pt x="2203" y="1188"/>
                </a:lnTo>
                <a:lnTo>
                  <a:pt x="2113" y="1209"/>
                </a:lnTo>
                <a:lnTo>
                  <a:pt x="2023" y="1230"/>
                </a:lnTo>
                <a:lnTo>
                  <a:pt x="1933" y="1251"/>
                </a:lnTo>
                <a:lnTo>
                  <a:pt x="1837" y="1272"/>
                </a:lnTo>
                <a:lnTo>
                  <a:pt x="1747" y="1286"/>
                </a:lnTo>
                <a:lnTo>
                  <a:pt x="1657" y="1307"/>
                </a:lnTo>
                <a:lnTo>
                  <a:pt x="1561" y="1321"/>
                </a:lnTo>
                <a:lnTo>
                  <a:pt x="1471" y="1342"/>
                </a:lnTo>
                <a:lnTo>
                  <a:pt x="1380" y="1356"/>
                </a:lnTo>
                <a:lnTo>
                  <a:pt x="1284" y="1370"/>
                </a:lnTo>
                <a:lnTo>
                  <a:pt x="1194" y="1384"/>
                </a:lnTo>
                <a:lnTo>
                  <a:pt x="1104" y="1398"/>
                </a:lnTo>
                <a:lnTo>
                  <a:pt x="1008" y="1412"/>
                </a:lnTo>
                <a:lnTo>
                  <a:pt x="918" y="1426"/>
                </a:lnTo>
                <a:lnTo>
                  <a:pt x="828" y="1440"/>
                </a:lnTo>
                <a:lnTo>
                  <a:pt x="732" y="1447"/>
                </a:lnTo>
                <a:lnTo>
                  <a:pt x="642" y="1461"/>
                </a:lnTo>
                <a:lnTo>
                  <a:pt x="552" y="1475"/>
                </a:lnTo>
                <a:lnTo>
                  <a:pt x="462" y="1482"/>
                </a:lnTo>
                <a:lnTo>
                  <a:pt x="366" y="1496"/>
                </a:lnTo>
                <a:lnTo>
                  <a:pt x="276" y="1503"/>
                </a:lnTo>
                <a:lnTo>
                  <a:pt x="186" y="1510"/>
                </a:lnTo>
                <a:lnTo>
                  <a:pt x="90" y="1524"/>
                </a:lnTo>
                <a:lnTo>
                  <a:pt x="0" y="1531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196850" y="3295635"/>
            <a:ext cx="4299122" cy="989945"/>
          </a:xfrm>
          <a:custGeom>
            <a:avLst/>
            <a:gdLst>
              <a:gd name="T0" fmla="*/ 0 w 2665"/>
              <a:gd name="T1" fmla="*/ 391 h 468"/>
              <a:gd name="T2" fmla="*/ 0 w 2665"/>
              <a:gd name="T3" fmla="*/ 384 h 468"/>
              <a:gd name="T4" fmla="*/ 2 w 2665"/>
              <a:gd name="T5" fmla="*/ 377 h 468"/>
              <a:gd name="T6" fmla="*/ 2 w 2665"/>
              <a:gd name="T7" fmla="*/ 363 h 468"/>
              <a:gd name="T8" fmla="*/ 2 w 2665"/>
              <a:gd name="T9" fmla="*/ 356 h 468"/>
              <a:gd name="T10" fmla="*/ 2 w 2665"/>
              <a:gd name="T11" fmla="*/ 349 h 468"/>
              <a:gd name="T12" fmla="*/ 2 w 2665"/>
              <a:gd name="T13" fmla="*/ 335 h 468"/>
              <a:gd name="T14" fmla="*/ 2 w 2665"/>
              <a:gd name="T15" fmla="*/ 328 h 468"/>
              <a:gd name="T16" fmla="*/ 2 w 2665"/>
              <a:gd name="T17" fmla="*/ 314 h 468"/>
              <a:gd name="T18" fmla="*/ 2 w 2665"/>
              <a:gd name="T19" fmla="*/ 300 h 468"/>
              <a:gd name="T20" fmla="*/ 2 w 2665"/>
              <a:gd name="T21" fmla="*/ 293 h 468"/>
              <a:gd name="T22" fmla="*/ 2 w 2665"/>
              <a:gd name="T23" fmla="*/ 279 h 468"/>
              <a:gd name="T24" fmla="*/ 2 w 2665"/>
              <a:gd name="T25" fmla="*/ 265 h 468"/>
              <a:gd name="T26" fmla="*/ 2 w 2665"/>
              <a:gd name="T27" fmla="*/ 251 h 468"/>
              <a:gd name="T28" fmla="*/ 2 w 2665"/>
              <a:gd name="T29" fmla="*/ 237 h 468"/>
              <a:gd name="T30" fmla="*/ 2 w 2665"/>
              <a:gd name="T31" fmla="*/ 234 h 468"/>
              <a:gd name="T32" fmla="*/ 2 w 2665"/>
              <a:gd name="T33" fmla="*/ 234 h 468"/>
              <a:gd name="T34" fmla="*/ 2 w 2665"/>
              <a:gd name="T35" fmla="*/ 234 h 468"/>
              <a:gd name="T36" fmla="*/ 2 w 2665"/>
              <a:gd name="T37" fmla="*/ 234 h 468"/>
              <a:gd name="T38" fmla="*/ 2 w 2665"/>
              <a:gd name="T39" fmla="*/ 234 h 468"/>
              <a:gd name="T40" fmla="*/ 2 w 2665"/>
              <a:gd name="T41" fmla="*/ 216 h 468"/>
              <a:gd name="T42" fmla="*/ 2 w 2665"/>
              <a:gd name="T43" fmla="*/ 202 h 468"/>
              <a:gd name="T44" fmla="*/ 2 w 2665"/>
              <a:gd name="T45" fmla="*/ 181 h 468"/>
              <a:gd name="T46" fmla="*/ 2 w 2665"/>
              <a:gd name="T47" fmla="*/ 160 h 468"/>
              <a:gd name="T48" fmla="*/ 2 w 2665"/>
              <a:gd name="T49" fmla="*/ 139 h 468"/>
              <a:gd name="T50" fmla="*/ 2 w 2665"/>
              <a:gd name="T51" fmla="*/ 118 h 468"/>
              <a:gd name="T52" fmla="*/ 2 w 2665"/>
              <a:gd name="T53" fmla="*/ 97 h 468"/>
              <a:gd name="T54" fmla="*/ 2 w 2665"/>
              <a:gd name="T55" fmla="*/ 76 h 468"/>
              <a:gd name="T56" fmla="*/ 2 w 2665"/>
              <a:gd name="T57" fmla="*/ 49 h 468"/>
              <a:gd name="T58" fmla="*/ 2 w 2665"/>
              <a:gd name="T59" fmla="*/ 28 h 468"/>
              <a:gd name="T60" fmla="*/ 2 w 2665"/>
              <a:gd name="T61" fmla="*/ 0 h 468"/>
              <a:gd name="T62" fmla="*/ 2 w 2665"/>
              <a:gd name="T63" fmla="*/ 391 h 468"/>
              <a:gd name="T64" fmla="*/ 2 w 2665"/>
              <a:gd name="T65" fmla="*/ 391 h 468"/>
              <a:gd name="T66" fmla="*/ 2 w 2665"/>
              <a:gd name="T67" fmla="*/ 391 h 468"/>
              <a:gd name="T68" fmla="*/ 2 w 2665"/>
              <a:gd name="T69" fmla="*/ 391 h 468"/>
              <a:gd name="T70" fmla="*/ 2 w 2665"/>
              <a:gd name="T71" fmla="*/ 391 h 468"/>
              <a:gd name="T72" fmla="*/ 2 w 2665"/>
              <a:gd name="T73" fmla="*/ 391 h 468"/>
              <a:gd name="T74" fmla="*/ 2 w 2665"/>
              <a:gd name="T75" fmla="*/ 391 h 468"/>
              <a:gd name="T76" fmla="*/ 2 w 2665"/>
              <a:gd name="T77" fmla="*/ 391 h 468"/>
              <a:gd name="T78" fmla="*/ 2 w 2665"/>
              <a:gd name="T79" fmla="*/ 391 h 468"/>
              <a:gd name="T80" fmla="*/ 2 w 2665"/>
              <a:gd name="T81" fmla="*/ 391 h 468"/>
              <a:gd name="T82" fmla="*/ 2 w 2665"/>
              <a:gd name="T83" fmla="*/ 391 h 468"/>
              <a:gd name="T84" fmla="*/ 2 w 2665"/>
              <a:gd name="T85" fmla="*/ 391 h 468"/>
              <a:gd name="T86" fmla="*/ 2 w 2665"/>
              <a:gd name="T87" fmla="*/ 391 h 468"/>
              <a:gd name="T88" fmla="*/ 2 w 2665"/>
              <a:gd name="T89" fmla="*/ 391 h 468"/>
              <a:gd name="T90" fmla="*/ 2 w 2665"/>
              <a:gd name="T91" fmla="*/ 391 h 468"/>
              <a:gd name="T92" fmla="*/ 2 w 2665"/>
              <a:gd name="T93" fmla="*/ 391 h 468"/>
              <a:gd name="T94" fmla="*/ 2 w 2665"/>
              <a:gd name="T95" fmla="*/ 391 h 468"/>
              <a:gd name="T96" fmla="*/ 2 w 2665"/>
              <a:gd name="T97" fmla="*/ 391 h 468"/>
              <a:gd name="T98" fmla="*/ 2 w 2665"/>
              <a:gd name="T99" fmla="*/ 391 h 468"/>
              <a:gd name="T100" fmla="*/ 2 w 2665"/>
              <a:gd name="T101" fmla="*/ 391 h 468"/>
              <a:gd name="T102" fmla="*/ 2 w 2665"/>
              <a:gd name="T103" fmla="*/ 391 h 468"/>
              <a:gd name="T104" fmla="*/ 2 w 2665"/>
              <a:gd name="T105" fmla="*/ 391 h 468"/>
              <a:gd name="T106" fmla="*/ 2 w 2665"/>
              <a:gd name="T107" fmla="*/ 391 h 468"/>
              <a:gd name="T108" fmla="*/ 2 w 2665"/>
              <a:gd name="T109" fmla="*/ 391 h 468"/>
              <a:gd name="T110" fmla="*/ 2 w 2665"/>
              <a:gd name="T111" fmla="*/ 391 h 468"/>
              <a:gd name="T112" fmla="*/ 2 w 2665"/>
              <a:gd name="T113" fmla="*/ 391 h 468"/>
              <a:gd name="T114" fmla="*/ 2 w 2665"/>
              <a:gd name="T115" fmla="*/ 391 h 468"/>
              <a:gd name="T116" fmla="*/ 2 w 2665"/>
              <a:gd name="T117" fmla="*/ 391 h 468"/>
              <a:gd name="T118" fmla="*/ 2 w 2665"/>
              <a:gd name="T119" fmla="*/ 391 h 468"/>
              <a:gd name="T120" fmla="*/ 0 w 2665"/>
              <a:gd name="T121" fmla="*/ 391 h 46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665"/>
              <a:gd name="T184" fmla="*/ 0 h 468"/>
              <a:gd name="T185" fmla="*/ 2665 w 2665"/>
              <a:gd name="T186" fmla="*/ 468 h 46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665" h="468">
                <a:moveTo>
                  <a:pt x="0" y="468"/>
                </a:moveTo>
                <a:lnTo>
                  <a:pt x="0" y="461"/>
                </a:lnTo>
                <a:lnTo>
                  <a:pt x="90" y="454"/>
                </a:lnTo>
                <a:lnTo>
                  <a:pt x="186" y="440"/>
                </a:lnTo>
                <a:lnTo>
                  <a:pt x="276" y="433"/>
                </a:lnTo>
                <a:lnTo>
                  <a:pt x="366" y="426"/>
                </a:lnTo>
                <a:lnTo>
                  <a:pt x="462" y="412"/>
                </a:lnTo>
                <a:lnTo>
                  <a:pt x="552" y="405"/>
                </a:lnTo>
                <a:lnTo>
                  <a:pt x="642" y="391"/>
                </a:lnTo>
                <a:lnTo>
                  <a:pt x="732" y="377"/>
                </a:lnTo>
                <a:lnTo>
                  <a:pt x="828" y="370"/>
                </a:lnTo>
                <a:lnTo>
                  <a:pt x="918" y="356"/>
                </a:lnTo>
                <a:lnTo>
                  <a:pt x="1008" y="342"/>
                </a:lnTo>
                <a:lnTo>
                  <a:pt x="1104" y="328"/>
                </a:lnTo>
                <a:lnTo>
                  <a:pt x="1194" y="314"/>
                </a:lnTo>
                <a:lnTo>
                  <a:pt x="1284" y="300"/>
                </a:lnTo>
                <a:lnTo>
                  <a:pt x="1380" y="286"/>
                </a:lnTo>
                <a:lnTo>
                  <a:pt x="1471" y="272"/>
                </a:lnTo>
                <a:lnTo>
                  <a:pt x="1561" y="251"/>
                </a:lnTo>
                <a:lnTo>
                  <a:pt x="1657" y="237"/>
                </a:lnTo>
                <a:lnTo>
                  <a:pt x="1747" y="216"/>
                </a:lnTo>
                <a:lnTo>
                  <a:pt x="1837" y="202"/>
                </a:lnTo>
                <a:lnTo>
                  <a:pt x="1933" y="181"/>
                </a:lnTo>
                <a:lnTo>
                  <a:pt x="2023" y="160"/>
                </a:lnTo>
                <a:lnTo>
                  <a:pt x="2113" y="139"/>
                </a:lnTo>
                <a:lnTo>
                  <a:pt x="2203" y="118"/>
                </a:lnTo>
                <a:lnTo>
                  <a:pt x="2299" y="97"/>
                </a:lnTo>
                <a:lnTo>
                  <a:pt x="2389" y="76"/>
                </a:lnTo>
                <a:lnTo>
                  <a:pt x="2479" y="49"/>
                </a:lnTo>
                <a:lnTo>
                  <a:pt x="2575" y="28"/>
                </a:lnTo>
                <a:lnTo>
                  <a:pt x="2665" y="0"/>
                </a:lnTo>
                <a:lnTo>
                  <a:pt x="2665" y="468"/>
                </a:lnTo>
                <a:lnTo>
                  <a:pt x="2575" y="468"/>
                </a:lnTo>
                <a:lnTo>
                  <a:pt x="2479" y="468"/>
                </a:lnTo>
                <a:lnTo>
                  <a:pt x="2389" y="468"/>
                </a:lnTo>
                <a:lnTo>
                  <a:pt x="2299" y="468"/>
                </a:lnTo>
                <a:lnTo>
                  <a:pt x="2203" y="468"/>
                </a:lnTo>
                <a:lnTo>
                  <a:pt x="2113" y="468"/>
                </a:lnTo>
                <a:lnTo>
                  <a:pt x="2023" y="468"/>
                </a:lnTo>
                <a:lnTo>
                  <a:pt x="1933" y="468"/>
                </a:lnTo>
                <a:lnTo>
                  <a:pt x="1837" y="468"/>
                </a:lnTo>
                <a:lnTo>
                  <a:pt x="1747" y="468"/>
                </a:lnTo>
                <a:lnTo>
                  <a:pt x="1657" y="468"/>
                </a:lnTo>
                <a:lnTo>
                  <a:pt x="1561" y="468"/>
                </a:lnTo>
                <a:lnTo>
                  <a:pt x="1471" y="468"/>
                </a:lnTo>
                <a:lnTo>
                  <a:pt x="1380" y="468"/>
                </a:lnTo>
                <a:lnTo>
                  <a:pt x="1284" y="468"/>
                </a:lnTo>
                <a:lnTo>
                  <a:pt x="1194" y="468"/>
                </a:lnTo>
                <a:lnTo>
                  <a:pt x="1104" y="468"/>
                </a:lnTo>
                <a:lnTo>
                  <a:pt x="1008" y="468"/>
                </a:lnTo>
                <a:lnTo>
                  <a:pt x="918" y="468"/>
                </a:lnTo>
                <a:lnTo>
                  <a:pt x="828" y="468"/>
                </a:lnTo>
                <a:lnTo>
                  <a:pt x="732" y="468"/>
                </a:lnTo>
                <a:lnTo>
                  <a:pt x="642" y="468"/>
                </a:lnTo>
                <a:lnTo>
                  <a:pt x="552" y="468"/>
                </a:lnTo>
                <a:lnTo>
                  <a:pt x="462" y="468"/>
                </a:lnTo>
                <a:lnTo>
                  <a:pt x="366" y="468"/>
                </a:lnTo>
                <a:lnTo>
                  <a:pt x="276" y="468"/>
                </a:lnTo>
                <a:lnTo>
                  <a:pt x="186" y="468"/>
                </a:lnTo>
                <a:lnTo>
                  <a:pt x="90" y="468"/>
                </a:lnTo>
                <a:lnTo>
                  <a:pt x="0" y="468"/>
                </a:lnTo>
                <a:close/>
              </a:path>
            </a:pathLst>
          </a:custGeom>
          <a:solidFill>
            <a:srgbClr val="CAC0B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181541" y="3051858"/>
            <a:ext cx="1049989" cy="24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nb-NO" dirty="0">
                <a:solidFill>
                  <a:srgbClr val="002442"/>
                </a:solidFill>
                <a:latin typeface="Arial" charset="0"/>
              </a:rPr>
              <a:t>Avkastning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239308" y="1260630"/>
            <a:ext cx="769992" cy="30249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762000"/>
            <a:endParaRPr lang="nb-NO" sz="2400">
              <a:latin typeface="Times New Roman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 rot="5400000">
            <a:off x="4157046" y="2565265"/>
            <a:ext cx="1142570" cy="30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nb-NO" dirty="0">
                <a:solidFill>
                  <a:schemeClr val="bg1"/>
                </a:solidFill>
                <a:latin typeface="Arial" charset="0"/>
              </a:rPr>
              <a:t>Pensjonskapital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329317" y="3878578"/>
            <a:ext cx="900268" cy="24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nb-NO" dirty="0">
                <a:solidFill>
                  <a:srgbClr val="002442"/>
                </a:solidFill>
                <a:latin typeface="Arial" charset="0"/>
              </a:rPr>
              <a:t>Innskudd</a:t>
            </a: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5009300" y="3117571"/>
            <a:ext cx="2561146" cy="1168008"/>
          </a:xfrm>
          <a:prstGeom prst="homePlate">
            <a:avLst>
              <a:gd name="adj" fmla="val 59387"/>
            </a:avLst>
          </a:prstGeom>
          <a:solidFill>
            <a:schemeClr val="tx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973734" y="3471577"/>
            <a:ext cx="1038323" cy="24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nb-NO">
                <a:solidFill>
                  <a:schemeClr val="bg1"/>
                </a:solidFill>
                <a:latin typeface="Arial" charset="0"/>
              </a:rPr>
              <a:t>Utbetaling 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4580761" y="4563272"/>
            <a:ext cx="857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Tidligst når du er 62 år</a:t>
            </a:r>
            <a:endParaRPr lang="nb-NO" sz="1200" dirty="0"/>
          </a:p>
        </p:txBody>
      </p:sp>
      <p:sp>
        <p:nvSpPr>
          <p:cNvPr id="16" name="Pil opp 15"/>
          <p:cNvSpPr/>
          <p:nvPr/>
        </p:nvSpPr>
        <p:spPr bwMode="auto">
          <a:xfrm>
            <a:off x="4879996" y="4285579"/>
            <a:ext cx="242420" cy="277693"/>
          </a:xfrm>
          <a:prstGeom prst="upArrow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5437839" y="2590193"/>
            <a:ext cx="1926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Minimum utbetales i 10 år eller til 77 år</a:t>
            </a:r>
            <a:endParaRPr lang="nb-NO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To sentrale begreper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b-NO" sz="1600" dirty="0" smtClean="0"/>
              <a:t>Grunnbeløpet i folketrygden:</a:t>
            </a:r>
          </a:p>
          <a:p>
            <a:pPr lvl="1">
              <a:buFontTx/>
              <a:buChar char="-"/>
            </a:pPr>
            <a:r>
              <a:rPr lang="nb-NO" dirty="0" smtClean="0"/>
              <a:t>Brukes gjennomgående i pensjonssystemet</a:t>
            </a:r>
          </a:p>
          <a:p>
            <a:pPr lvl="1">
              <a:buFontTx/>
              <a:buChar char="-"/>
            </a:pPr>
            <a:r>
              <a:rPr lang="nb-NO" dirty="0" smtClean="0"/>
              <a:t>Reguleres årlig</a:t>
            </a:r>
          </a:p>
          <a:p>
            <a:pPr lvl="1">
              <a:buFontTx/>
              <a:buChar char="-"/>
            </a:pPr>
            <a:r>
              <a:rPr lang="nb-NO" dirty="0" smtClean="0"/>
              <a:t>Er nå kr 85.245</a:t>
            </a:r>
          </a:p>
          <a:p>
            <a:pPr lvl="1">
              <a:buFontTx/>
              <a:buChar char="-"/>
            </a:pPr>
            <a:endParaRPr lang="nb-NO" dirty="0" smtClean="0"/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r>
              <a:rPr lang="nb-NO" sz="1600" dirty="0" smtClean="0"/>
              <a:t>Knekkpunkt:</a:t>
            </a:r>
          </a:p>
          <a:p>
            <a:pPr lvl="1">
              <a:buFontTx/>
              <a:buChar char="-"/>
            </a:pPr>
            <a:r>
              <a:rPr lang="nb-NO" dirty="0" smtClean="0"/>
              <a:t>Brukes gjennomgående i pensjonssystemet</a:t>
            </a:r>
          </a:p>
          <a:p>
            <a:pPr lvl="1">
              <a:buNone/>
            </a:pPr>
            <a:r>
              <a:rPr lang="nb-NO" dirty="0" smtClean="0"/>
              <a:t>	som skille mellom nivåer</a:t>
            </a:r>
            <a:endParaRPr lang="nb-NO" dirty="0"/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9434" y="272858"/>
            <a:ext cx="2320354" cy="481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1200" y="514350"/>
            <a:ext cx="7564120" cy="458788"/>
          </a:xfrm>
        </p:spPr>
        <p:txBody>
          <a:bodyPr/>
          <a:lstStyle/>
          <a:p>
            <a:r>
              <a:rPr lang="nb-NO" dirty="0" smtClean="0"/>
              <a:t>Gammel folketrygd og gammel innskuddspensjon</a:t>
            </a:r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7615936" y="4755928"/>
            <a:ext cx="1318768" cy="3131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nb-NO" dirty="0" smtClean="0"/>
              <a:t>G = 85.245 </a:t>
            </a:r>
            <a:endParaRPr lang="nb-NO" dirty="0"/>
          </a:p>
        </p:txBody>
      </p:sp>
      <p:grpSp>
        <p:nvGrpSpPr>
          <p:cNvPr id="35" name="Gruppe 34"/>
          <p:cNvGrpSpPr/>
          <p:nvPr/>
        </p:nvGrpSpPr>
        <p:grpSpPr>
          <a:xfrm>
            <a:off x="377072" y="1377139"/>
            <a:ext cx="4510479" cy="3215680"/>
            <a:chOff x="377072" y="1377139"/>
            <a:chExt cx="4510479" cy="3215680"/>
          </a:xfrm>
        </p:grpSpPr>
        <p:sp>
          <p:nvSpPr>
            <p:cNvPr id="12" name="TekstSylinder 11"/>
            <p:cNvSpPr txBox="1"/>
            <p:nvPr/>
          </p:nvSpPr>
          <p:spPr>
            <a:xfrm>
              <a:off x="3589103" y="4315820"/>
              <a:ext cx="12984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200" dirty="0" smtClean="0"/>
                <a:t>kr 1.023.000</a:t>
              </a:r>
              <a:endParaRPr lang="nb-NO" sz="1200" dirty="0"/>
            </a:p>
          </p:txBody>
        </p:sp>
        <p:pic>
          <p:nvPicPr>
            <p:cNvPr id="1566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7072" y="1690741"/>
              <a:ext cx="4152297" cy="2378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kstSylinder 9"/>
            <p:cNvSpPr txBox="1"/>
            <p:nvPr/>
          </p:nvSpPr>
          <p:spPr>
            <a:xfrm>
              <a:off x="1311832" y="1377139"/>
              <a:ext cx="3001762" cy="854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600" dirty="0" smtClean="0"/>
                <a:t>Gammel folketrygd</a:t>
              </a:r>
            </a:p>
            <a:p>
              <a:pPr lvl="1" algn="l">
                <a:buFont typeface="Arial" pitchFamily="34" charset="0"/>
                <a:buChar char="•"/>
              </a:pPr>
              <a:endParaRPr lang="nb-NO" dirty="0" smtClean="0"/>
            </a:p>
            <a:p>
              <a:pPr lvl="1" algn="l">
                <a:buFont typeface="Arial" pitchFamily="34" charset="0"/>
                <a:buChar char="•"/>
              </a:pPr>
              <a:r>
                <a:rPr lang="nb-NO" dirty="0" smtClean="0"/>
                <a:t> </a:t>
              </a:r>
              <a:r>
                <a:rPr lang="nb-NO" sz="1200" dirty="0" smtClean="0"/>
                <a:t>opptjening fra 1 G</a:t>
              </a:r>
            </a:p>
            <a:p>
              <a:pPr lvl="1" algn="l">
                <a:buFont typeface="Arial" pitchFamily="34" charset="0"/>
                <a:buChar char="•"/>
              </a:pPr>
              <a:r>
                <a:rPr lang="nb-NO" sz="1200" dirty="0"/>
                <a:t> </a:t>
              </a:r>
              <a:r>
                <a:rPr lang="nb-NO" sz="1200" dirty="0" smtClean="0"/>
                <a:t>knekkpunkt på 6 G</a:t>
              </a:r>
            </a:p>
            <a:p>
              <a:pPr lvl="1" algn="l">
                <a:buFont typeface="Arial" pitchFamily="34" charset="0"/>
                <a:buChar char="•"/>
              </a:pPr>
              <a:r>
                <a:rPr lang="nb-NO" sz="1200" dirty="0"/>
                <a:t> </a:t>
              </a:r>
              <a:r>
                <a:rPr lang="nb-NO" sz="1200" dirty="0" smtClean="0"/>
                <a:t>opp til 12 G</a:t>
              </a:r>
              <a:endParaRPr lang="nb-NO" sz="1200" dirty="0"/>
            </a:p>
          </p:txBody>
        </p:sp>
        <p:sp>
          <p:nvSpPr>
            <p:cNvPr id="11" name="Pil opp 10"/>
            <p:cNvSpPr/>
            <p:nvPr/>
          </p:nvSpPr>
          <p:spPr bwMode="auto">
            <a:xfrm>
              <a:off x="4235079" y="4068985"/>
              <a:ext cx="151349" cy="304526"/>
            </a:xfrm>
            <a:prstGeom prst="upArrow">
              <a:avLst/>
            </a:prstGeom>
            <a:gradFill rotWithShape="1">
              <a:gsLst>
                <a:gs pos="0">
                  <a:srgbClr val="ACC0C6"/>
                </a:gs>
                <a:gs pos="100000">
                  <a:schemeClr val="hlink"/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sp>
          <p:nvSpPr>
            <p:cNvPr id="13" name="Pil opp 12"/>
            <p:cNvSpPr/>
            <p:nvPr/>
          </p:nvSpPr>
          <p:spPr bwMode="auto">
            <a:xfrm>
              <a:off x="2124596" y="4058175"/>
              <a:ext cx="151349" cy="315335"/>
            </a:xfrm>
            <a:prstGeom prst="upArrow">
              <a:avLst/>
            </a:prstGeom>
            <a:gradFill rotWithShape="1">
              <a:gsLst>
                <a:gs pos="0">
                  <a:srgbClr val="ACC0C6"/>
                </a:gs>
                <a:gs pos="100000">
                  <a:schemeClr val="hlink"/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sp>
          <p:nvSpPr>
            <p:cNvPr id="14" name="TekstSylinder 13"/>
            <p:cNvSpPr txBox="1"/>
            <p:nvPr/>
          </p:nvSpPr>
          <p:spPr>
            <a:xfrm>
              <a:off x="1890527" y="4315820"/>
              <a:ext cx="922186" cy="196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100" dirty="0" smtClean="0"/>
                <a:t>kr 512.00</a:t>
              </a:r>
              <a:endParaRPr lang="nb-NO" sz="1100" dirty="0"/>
            </a:p>
          </p:txBody>
        </p:sp>
      </p:grpSp>
      <p:grpSp>
        <p:nvGrpSpPr>
          <p:cNvPr id="34" name="Gruppe 33"/>
          <p:cNvGrpSpPr/>
          <p:nvPr/>
        </p:nvGrpSpPr>
        <p:grpSpPr>
          <a:xfrm>
            <a:off x="5169323" y="1355807"/>
            <a:ext cx="3765381" cy="2961133"/>
            <a:chOff x="4887550" y="1096833"/>
            <a:chExt cx="4016058" cy="3484353"/>
          </a:xfrm>
        </p:grpSpPr>
        <p:sp>
          <p:nvSpPr>
            <p:cNvPr id="15" name="TekstSylinder 14"/>
            <p:cNvSpPr txBox="1"/>
            <p:nvPr/>
          </p:nvSpPr>
          <p:spPr>
            <a:xfrm>
              <a:off x="4887550" y="1096833"/>
              <a:ext cx="3555588" cy="615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600" dirty="0" smtClean="0"/>
                <a:t>Gammel innskuddspensjon</a:t>
              </a:r>
            </a:p>
            <a:p>
              <a:pPr lvl="1" algn="l"/>
              <a:endParaRPr lang="nb-NO" sz="1200" dirty="0"/>
            </a:p>
          </p:txBody>
        </p:sp>
        <p:grpSp>
          <p:nvGrpSpPr>
            <p:cNvPr id="31" name="Gruppe 30"/>
            <p:cNvGrpSpPr/>
            <p:nvPr/>
          </p:nvGrpSpPr>
          <p:grpSpPr>
            <a:xfrm>
              <a:off x="5525516" y="1536234"/>
              <a:ext cx="1716532" cy="3044952"/>
              <a:chOff x="5525516" y="1536234"/>
              <a:chExt cx="1716532" cy="3044952"/>
            </a:xfrm>
          </p:grpSpPr>
          <p:sp>
            <p:nvSpPr>
              <p:cNvPr id="19" name="Pil opp 18"/>
              <p:cNvSpPr/>
              <p:nvPr/>
            </p:nvSpPr>
            <p:spPr bwMode="auto">
              <a:xfrm>
                <a:off x="6162040" y="1536234"/>
                <a:ext cx="495808" cy="3044952"/>
              </a:xfrm>
              <a:prstGeom prst="upArrow">
                <a:avLst/>
              </a:prstGeom>
              <a:gradFill rotWithShape="1">
                <a:gsLst>
                  <a:gs pos="0">
                    <a:srgbClr val="ACC0C6"/>
                  </a:gs>
                  <a:gs pos="100000">
                    <a:schemeClr val="hlink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b-NO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112" charset="0"/>
                </a:endParaRPr>
              </a:p>
            </p:txBody>
          </p:sp>
          <p:cxnSp>
            <p:nvCxnSpPr>
              <p:cNvPr id="20" name="Rett linje 19"/>
              <p:cNvCxnSpPr/>
              <p:nvPr/>
            </p:nvCxnSpPr>
            <p:spPr bwMode="auto">
              <a:xfrm flipH="1">
                <a:off x="6162040" y="4373511"/>
                <a:ext cx="385064" cy="0"/>
              </a:xfrm>
              <a:prstGeom prst="line">
                <a:avLst/>
              </a:prstGeom>
              <a:gradFill rotWithShape="1">
                <a:gsLst>
                  <a:gs pos="0">
                    <a:srgbClr val="ACC0C6"/>
                  </a:gs>
                  <a:gs pos="100000">
                    <a:schemeClr val="hlink"/>
                  </a:gs>
                </a:gsLst>
                <a:lin ang="5400000" scaled="1"/>
              </a:gra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Rett linje 20"/>
              <p:cNvCxnSpPr/>
              <p:nvPr/>
            </p:nvCxnSpPr>
            <p:spPr bwMode="auto">
              <a:xfrm flipH="1">
                <a:off x="6162040" y="3276624"/>
                <a:ext cx="385064" cy="0"/>
              </a:xfrm>
              <a:prstGeom prst="line">
                <a:avLst/>
              </a:prstGeom>
              <a:gradFill rotWithShape="1">
                <a:gsLst>
                  <a:gs pos="0">
                    <a:srgbClr val="ACC0C6"/>
                  </a:gs>
                  <a:gs pos="100000">
                    <a:schemeClr val="hlink"/>
                  </a:gs>
                </a:gsLst>
                <a:lin ang="5400000" scaled="1"/>
              </a:gra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2" name="Høyre klammeparentes 21"/>
              <p:cNvSpPr/>
              <p:nvPr/>
            </p:nvSpPr>
            <p:spPr bwMode="auto">
              <a:xfrm>
                <a:off x="6839712" y="2035552"/>
                <a:ext cx="402336" cy="1073408"/>
              </a:xfrm>
              <a:prstGeom prst="rightBrac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b-NO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112" charset="0"/>
                </a:endParaRPr>
              </a:p>
            </p:txBody>
          </p:sp>
          <p:sp>
            <p:nvSpPr>
              <p:cNvPr id="23" name="Høyre klammeparentes 22"/>
              <p:cNvSpPr/>
              <p:nvPr/>
            </p:nvSpPr>
            <p:spPr bwMode="auto">
              <a:xfrm>
                <a:off x="6839712" y="3276625"/>
                <a:ext cx="402336" cy="993624"/>
              </a:xfrm>
              <a:prstGeom prst="rightBrac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b-NO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112" charset="0"/>
                </a:endParaRPr>
              </a:p>
            </p:txBody>
          </p:sp>
          <p:cxnSp>
            <p:nvCxnSpPr>
              <p:cNvPr id="24" name="Rett linje 23"/>
              <p:cNvCxnSpPr/>
              <p:nvPr/>
            </p:nvCxnSpPr>
            <p:spPr bwMode="auto">
              <a:xfrm flipH="1">
                <a:off x="6162040" y="2035552"/>
                <a:ext cx="385064" cy="0"/>
              </a:xfrm>
              <a:prstGeom prst="line">
                <a:avLst/>
              </a:prstGeom>
              <a:gradFill rotWithShape="1">
                <a:gsLst>
                  <a:gs pos="0">
                    <a:srgbClr val="ACC0C6"/>
                  </a:gs>
                  <a:gs pos="100000">
                    <a:schemeClr val="hlink"/>
                  </a:gs>
                </a:gsLst>
                <a:lin ang="5400000" scaled="1"/>
              </a:gra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5" name="TekstSylinder 24"/>
              <p:cNvSpPr txBox="1"/>
              <p:nvPr/>
            </p:nvSpPr>
            <p:spPr>
              <a:xfrm>
                <a:off x="5669280" y="4235011"/>
                <a:ext cx="4927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200" dirty="0" smtClean="0"/>
                  <a:t>1 G</a:t>
                </a:r>
                <a:endParaRPr lang="nb-NO" sz="1200" dirty="0"/>
              </a:p>
            </p:txBody>
          </p:sp>
          <p:sp>
            <p:nvSpPr>
              <p:cNvPr id="26" name="TekstSylinder 25"/>
              <p:cNvSpPr txBox="1"/>
              <p:nvPr/>
            </p:nvSpPr>
            <p:spPr>
              <a:xfrm>
                <a:off x="5525516" y="1897052"/>
                <a:ext cx="63652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200" dirty="0" smtClean="0"/>
                  <a:t>12 G</a:t>
                </a:r>
                <a:endParaRPr lang="nb-NO" sz="1200" dirty="0"/>
              </a:p>
            </p:txBody>
          </p:sp>
          <p:sp>
            <p:nvSpPr>
              <p:cNvPr id="27" name="TekstSylinder 26"/>
              <p:cNvSpPr txBox="1"/>
              <p:nvPr/>
            </p:nvSpPr>
            <p:spPr>
              <a:xfrm>
                <a:off x="5669280" y="3138125"/>
                <a:ext cx="4927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200" dirty="0" smtClean="0"/>
                  <a:t>6 G</a:t>
                </a:r>
                <a:endParaRPr lang="nb-NO" sz="1200" dirty="0"/>
              </a:p>
            </p:txBody>
          </p:sp>
        </p:grpSp>
        <p:sp>
          <p:nvSpPr>
            <p:cNvPr id="28" name="TekstSylinder 27"/>
            <p:cNvSpPr txBox="1"/>
            <p:nvPr/>
          </p:nvSpPr>
          <p:spPr>
            <a:xfrm>
              <a:off x="7502735" y="3450181"/>
              <a:ext cx="1193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 dirty="0" smtClean="0"/>
                <a:t>5 % av lønn mellom</a:t>
              </a:r>
            </a:p>
            <a:p>
              <a:r>
                <a:rPr lang="nb-NO" sz="1200" dirty="0" smtClean="0"/>
                <a:t> 1 G og 6 G</a:t>
              </a:r>
              <a:endParaRPr lang="nb-NO" sz="1200" dirty="0"/>
            </a:p>
          </p:txBody>
        </p:sp>
        <p:sp>
          <p:nvSpPr>
            <p:cNvPr id="29" name="TekstSylinder 28"/>
            <p:cNvSpPr txBox="1"/>
            <p:nvPr/>
          </p:nvSpPr>
          <p:spPr>
            <a:xfrm>
              <a:off x="7502735" y="2235606"/>
              <a:ext cx="1400873" cy="760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 dirty="0" smtClean="0"/>
                <a:t>8 % av lønn mellom</a:t>
              </a:r>
            </a:p>
            <a:p>
              <a:r>
                <a:rPr lang="nb-NO" sz="1200" dirty="0" smtClean="0"/>
                <a:t> 6 G og 12 G</a:t>
              </a:r>
              <a:endParaRPr lang="nb-NO" sz="1200" dirty="0"/>
            </a:p>
          </p:txBody>
        </p:sp>
        <p:sp>
          <p:nvSpPr>
            <p:cNvPr id="30" name="TekstSylinder 29"/>
            <p:cNvSpPr txBox="1"/>
            <p:nvPr/>
          </p:nvSpPr>
          <p:spPr>
            <a:xfrm>
              <a:off x="7248947" y="1666220"/>
              <a:ext cx="1449241" cy="32594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b-NO" sz="1200" dirty="0" smtClean="0"/>
                <a:t>Maks grense:</a:t>
              </a:r>
              <a:endParaRPr lang="nb-NO" sz="1200" dirty="0"/>
            </a:p>
          </p:txBody>
        </p:sp>
        <p:sp>
          <p:nvSpPr>
            <p:cNvPr id="32" name="TekstSylinder 31"/>
            <p:cNvSpPr txBox="1"/>
            <p:nvPr/>
          </p:nvSpPr>
          <p:spPr>
            <a:xfrm>
              <a:off x="5125406" y="1897052"/>
              <a:ext cx="426747" cy="130827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nb-NO" dirty="0" smtClean="0"/>
                <a:t>Lønnsnivå</a:t>
              </a:r>
              <a:endParaRPr lang="nb-NO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1200" y="514350"/>
            <a:ext cx="7436104" cy="458788"/>
          </a:xfrm>
        </p:spPr>
        <p:txBody>
          <a:bodyPr/>
          <a:lstStyle/>
          <a:p>
            <a:r>
              <a:rPr lang="nb-NO" dirty="0" smtClean="0"/>
              <a:t>Ny folketrygd og ny innskuddspensjon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642160" y="4437528"/>
            <a:ext cx="511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 smtClean="0"/>
              <a:t>Kr 1</a:t>
            </a:r>
            <a:endParaRPr lang="nb-NO" sz="1050" dirty="0"/>
          </a:p>
        </p:txBody>
      </p:sp>
      <p:grpSp>
        <p:nvGrpSpPr>
          <p:cNvPr id="39" name="Gruppe 38"/>
          <p:cNvGrpSpPr/>
          <p:nvPr/>
        </p:nvGrpSpPr>
        <p:grpSpPr>
          <a:xfrm>
            <a:off x="226422" y="1269240"/>
            <a:ext cx="3842965" cy="3283886"/>
            <a:chOff x="-144488" y="911009"/>
            <a:chExt cx="4122296" cy="3715855"/>
          </a:xfrm>
        </p:grpSpPr>
        <p:sp>
          <p:nvSpPr>
            <p:cNvPr id="6" name="TekstSylinder 5"/>
            <p:cNvSpPr txBox="1"/>
            <p:nvPr/>
          </p:nvSpPr>
          <p:spPr>
            <a:xfrm>
              <a:off x="-144488" y="1638857"/>
              <a:ext cx="445957" cy="155287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nb-NO" dirty="0" smtClean="0"/>
                <a:t>Lønnsnivå</a:t>
              </a:r>
              <a:endParaRPr lang="nb-NO" dirty="0"/>
            </a:p>
          </p:txBody>
        </p:sp>
        <p:sp>
          <p:nvSpPr>
            <p:cNvPr id="12" name="TekstSylinder 11"/>
            <p:cNvSpPr txBox="1"/>
            <p:nvPr/>
          </p:nvSpPr>
          <p:spPr>
            <a:xfrm>
              <a:off x="161365" y="2881657"/>
              <a:ext cx="1190423" cy="470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050" dirty="0" smtClean="0"/>
                <a:t>7,1 G</a:t>
              </a:r>
            </a:p>
            <a:p>
              <a:pPr algn="l"/>
              <a:r>
                <a:rPr lang="nb-NO" sz="1050" dirty="0" smtClean="0"/>
                <a:t>Kr 605.000</a:t>
              </a:r>
              <a:endParaRPr lang="nb-NO" sz="1050" dirty="0"/>
            </a:p>
          </p:txBody>
        </p:sp>
        <p:sp>
          <p:nvSpPr>
            <p:cNvPr id="14" name="TekstSylinder 13"/>
            <p:cNvSpPr txBox="1"/>
            <p:nvPr/>
          </p:nvSpPr>
          <p:spPr>
            <a:xfrm>
              <a:off x="227330" y="911009"/>
              <a:ext cx="24551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600" dirty="0" smtClean="0"/>
                <a:t>Ny folketrygd</a:t>
              </a:r>
              <a:endParaRPr lang="nb-NO" sz="1600" dirty="0"/>
            </a:p>
          </p:txBody>
        </p:sp>
        <p:sp>
          <p:nvSpPr>
            <p:cNvPr id="17" name="TekstSylinder 16"/>
            <p:cNvSpPr txBox="1"/>
            <p:nvPr/>
          </p:nvSpPr>
          <p:spPr>
            <a:xfrm>
              <a:off x="2148840" y="2039112"/>
              <a:ext cx="1271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200" b="1" dirty="0" smtClean="0"/>
                <a:t>Ingen opptjening </a:t>
              </a:r>
              <a:r>
                <a:rPr lang="nb-NO" sz="1200" dirty="0" smtClean="0"/>
                <a:t>for lønn over 7,1 G</a:t>
              </a:r>
              <a:endParaRPr lang="nb-NO" sz="1200" dirty="0"/>
            </a:p>
          </p:txBody>
        </p:sp>
        <p:grpSp>
          <p:nvGrpSpPr>
            <p:cNvPr id="20" name="Gruppe 19"/>
            <p:cNvGrpSpPr/>
            <p:nvPr/>
          </p:nvGrpSpPr>
          <p:grpSpPr>
            <a:xfrm>
              <a:off x="959104" y="1581912"/>
              <a:ext cx="1080008" cy="3044952"/>
              <a:chOff x="959104" y="1581912"/>
              <a:chExt cx="1080008" cy="3044952"/>
            </a:xfrm>
          </p:grpSpPr>
          <p:sp>
            <p:nvSpPr>
              <p:cNvPr id="5" name="Pil opp 4"/>
              <p:cNvSpPr/>
              <p:nvPr/>
            </p:nvSpPr>
            <p:spPr bwMode="auto">
              <a:xfrm>
                <a:off x="959104" y="1581912"/>
                <a:ext cx="495808" cy="3044952"/>
              </a:xfrm>
              <a:prstGeom prst="upArrow">
                <a:avLst/>
              </a:prstGeom>
              <a:gradFill rotWithShape="1">
                <a:gsLst>
                  <a:gs pos="0">
                    <a:srgbClr val="ACC0C6"/>
                  </a:gs>
                  <a:gs pos="100000">
                    <a:schemeClr val="hlink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b-NO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112" charset="0"/>
                </a:endParaRPr>
              </a:p>
            </p:txBody>
          </p:sp>
          <p:cxnSp>
            <p:nvCxnSpPr>
              <p:cNvPr id="10" name="Rett linje 9"/>
              <p:cNvCxnSpPr/>
              <p:nvPr/>
            </p:nvCxnSpPr>
            <p:spPr bwMode="auto">
              <a:xfrm flipH="1">
                <a:off x="959104" y="4626864"/>
                <a:ext cx="385064" cy="0"/>
              </a:xfrm>
              <a:prstGeom prst="line">
                <a:avLst/>
              </a:prstGeom>
              <a:gradFill rotWithShape="1">
                <a:gsLst>
                  <a:gs pos="0">
                    <a:srgbClr val="ACC0C6"/>
                  </a:gs>
                  <a:gs pos="100000">
                    <a:schemeClr val="hlink"/>
                  </a:gs>
                </a:gsLst>
                <a:lin ang="5400000" scaled="1"/>
              </a:gra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Rett linje 12"/>
              <p:cNvCxnSpPr/>
              <p:nvPr/>
            </p:nvCxnSpPr>
            <p:spPr bwMode="auto">
              <a:xfrm flipH="1">
                <a:off x="966724" y="3037115"/>
                <a:ext cx="385064" cy="0"/>
              </a:xfrm>
              <a:prstGeom prst="line">
                <a:avLst/>
              </a:prstGeom>
              <a:gradFill rotWithShape="1">
                <a:gsLst>
                  <a:gs pos="0">
                    <a:srgbClr val="ACC0C6"/>
                  </a:gs>
                  <a:gs pos="100000">
                    <a:schemeClr val="hlink"/>
                  </a:gs>
                </a:gsLst>
                <a:lin ang="5400000" scaled="1"/>
              </a:gra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6" name="Høyre klammeparentes 15"/>
              <p:cNvSpPr/>
              <p:nvPr/>
            </p:nvSpPr>
            <p:spPr bwMode="auto">
              <a:xfrm>
                <a:off x="1636776" y="1863358"/>
                <a:ext cx="402336" cy="1173757"/>
              </a:xfrm>
              <a:prstGeom prst="rightBrac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b-NO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112" charset="0"/>
                </a:endParaRPr>
              </a:p>
            </p:txBody>
          </p:sp>
          <p:sp>
            <p:nvSpPr>
              <p:cNvPr id="18" name="Høyre klammeparentes 17"/>
              <p:cNvSpPr/>
              <p:nvPr/>
            </p:nvSpPr>
            <p:spPr bwMode="auto">
              <a:xfrm>
                <a:off x="1636776" y="3322302"/>
                <a:ext cx="402336" cy="1173757"/>
              </a:xfrm>
              <a:prstGeom prst="rightBrac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b-NO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112" charset="0"/>
                </a:endParaRPr>
              </a:p>
            </p:txBody>
          </p:sp>
        </p:grpSp>
        <p:sp>
          <p:nvSpPr>
            <p:cNvPr id="19" name="TekstSylinder 18"/>
            <p:cNvSpPr txBox="1"/>
            <p:nvPr/>
          </p:nvSpPr>
          <p:spPr>
            <a:xfrm>
              <a:off x="2148840" y="3452613"/>
              <a:ext cx="1828968" cy="731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200" dirty="0" smtClean="0"/>
                <a:t>Tjener opp 18,1 % fra første krone til 7,1 G</a:t>
              </a:r>
              <a:endParaRPr lang="nb-NO" sz="1200" dirty="0"/>
            </a:p>
          </p:txBody>
        </p:sp>
      </p:grpSp>
      <p:grpSp>
        <p:nvGrpSpPr>
          <p:cNvPr id="40" name="Gruppe 39"/>
          <p:cNvGrpSpPr/>
          <p:nvPr/>
        </p:nvGrpSpPr>
        <p:grpSpPr>
          <a:xfrm>
            <a:off x="4069387" y="1324821"/>
            <a:ext cx="4454379" cy="3247713"/>
            <a:chOff x="3409647" y="1177905"/>
            <a:chExt cx="5734353" cy="3623007"/>
          </a:xfrm>
        </p:grpSpPr>
        <p:grpSp>
          <p:nvGrpSpPr>
            <p:cNvPr id="37" name="Gruppe 36"/>
            <p:cNvGrpSpPr/>
            <p:nvPr/>
          </p:nvGrpSpPr>
          <p:grpSpPr>
            <a:xfrm>
              <a:off x="3409647" y="1177905"/>
              <a:ext cx="5249715" cy="3623007"/>
              <a:chOff x="3409647" y="1177905"/>
              <a:chExt cx="5249715" cy="3623007"/>
            </a:xfrm>
          </p:grpSpPr>
          <p:sp>
            <p:nvSpPr>
              <p:cNvPr id="22" name="Pil opp 21"/>
              <p:cNvSpPr/>
              <p:nvPr/>
            </p:nvSpPr>
            <p:spPr bwMode="auto">
              <a:xfrm>
                <a:off x="5217160" y="1603507"/>
                <a:ext cx="495808" cy="3044952"/>
              </a:xfrm>
              <a:prstGeom prst="upArrow">
                <a:avLst/>
              </a:prstGeom>
              <a:gradFill rotWithShape="1">
                <a:gsLst>
                  <a:gs pos="0">
                    <a:srgbClr val="ACC0C6"/>
                  </a:gs>
                  <a:gs pos="100000">
                    <a:schemeClr val="hlink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b-NO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112" charset="0"/>
                </a:endParaRPr>
              </a:p>
            </p:txBody>
          </p:sp>
          <p:cxnSp>
            <p:nvCxnSpPr>
              <p:cNvPr id="23" name="Rett linje 22"/>
              <p:cNvCxnSpPr/>
              <p:nvPr/>
            </p:nvCxnSpPr>
            <p:spPr bwMode="auto">
              <a:xfrm flipH="1">
                <a:off x="5217160" y="4648459"/>
                <a:ext cx="385064" cy="0"/>
              </a:xfrm>
              <a:prstGeom prst="line">
                <a:avLst/>
              </a:prstGeom>
              <a:gradFill rotWithShape="1">
                <a:gsLst>
                  <a:gs pos="0">
                    <a:srgbClr val="ACC0C6"/>
                  </a:gs>
                  <a:gs pos="100000">
                    <a:schemeClr val="hlink"/>
                  </a:gs>
                </a:gsLst>
                <a:lin ang="5400000" scaled="1"/>
              </a:gra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Rett linje 23"/>
              <p:cNvCxnSpPr/>
              <p:nvPr/>
            </p:nvCxnSpPr>
            <p:spPr bwMode="auto">
              <a:xfrm flipH="1">
                <a:off x="5224780" y="3058710"/>
                <a:ext cx="385064" cy="0"/>
              </a:xfrm>
              <a:prstGeom prst="line">
                <a:avLst/>
              </a:prstGeom>
              <a:gradFill rotWithShape="1">
                <a:gsLst>
                  <a:gs pos="0">
                    <a:srgbClr val="ACC0C6"/>
                  </a:gs>
                  <a:gs pos="100000">
                    <a:schemeClr val="hlink"/>
                  </a:gs>
                </a:gsLst>
                <a:lin ang="5400000" scaled="1"/>
              </a:gra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5" name="Høyre klammeparentes 24"/>
              <p:cNvSpPr/>
              <p:nvPr/>
            </p:nvSpPr>
            <p:spPr bwMode="auto">
              <a:xfrm>
                <a:off x="6158567" y="2122880"/>
                <a:ext cx="402336" cy="914235"/>
              </a:xfrm>
              <a:prstGeom prst="rightBrac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b-NO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112" charset="0"/>
                </a:endParaRPr>
              </a:p>
            </p:txBody>
          </p:sp>
          <p:sp>
            <p:nvSpPr>
              <p:cNvPr id="26" name="Høyre klammeparentes 25"/>
              <p:cNvSpPr/>
              <p:nvPr/>
            </p:nvSpPr>
            <p:spPr bwMode="auto">
              <a:xfrm>
                <a:off x="5712968" y="2067880"/>
                <a:ext cx="402336" cy="2558984"/>
              </a:xfrm>
              <a:prstGeom prst="rightBrace">
                <a:avLst>
                  <a:gd name="adj1" fmla="val 0"/>
                  <a:gd name="adj2" fmla="val 50000"/>
                </a:avLst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b-NO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112" charset="0"/>
                </a:endParaRPr>
              </a:p>
            </p:txBody>
          </p:sp>
          <p:sp>
            <p:nvSpPr>
              <p:cNvPr id="27" name="TekstSylinder 26"/>
              <p:cNvSpPr txBox="1"/>
              <p:nvPr/>
            </p:nvSpPr>
            <p:spPr>
              <a:xfrm>
                <a:off x="3409647" y="1177905"/>
                <a:ext cx="3630268" cy="377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600" dirty="0" smtClean="0"/>
                  <a:t>Ny innskuddspensjon</a:t>
                </a:r>
                <a:endParaRPr lang="nb-NO" sz="1600" dirty="0"/>
              </a:p>
            </p:txBody>
          </p:sp>
          <p:sp>
            <p:nvSpPr>
              <p:cNvPr id="28" name="TekstSylinder 27"/>
              <p:cNvSpPr txBox="1"/>
              <p:nvPr/>
            </p:nvSpPr>
            <p:spPr>
              <a:xfrm>
                <a:off x="6560903" y="1555581"/>
                <a:ext cx="1682496" cy="30777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nb-NO" sz="1200" dirty="0" smtClean="0"/>
                  <a:t>Maks grense:</a:t>
                </a:r>
                <a:endParaRPr lang="nb-NO" sz="1200" dirty="0"/>
              </a:p>
            </p:txBody>
          </p:sp>
          <p:sp>
            <p:nvSpPr>
              <p:cNvPr id="29" name="TekstSylinder 28"/>
              <p:cNvSpPr txBox="1"/>
              <p:nvPr/>
            </p:nvSpPr>
            <p:spPr>
              <a:xfrm>
                <a:off x="4433316" y="2910157"/>
                <a:ext cx="791464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050" dirty="0" smtClean="0"/>
                  <a:t>7,1 G</a:t>
                </a:r>
              </a:p>
            </p:txBody>
          </p:sp>
          <p:sp>
            <p:nvSpPr>
              <p:cNvPr id="30" name="TekstSylinder 29"/>
              <p:cNvSpPr txBox="1"/>
              <p:nvPr/>
            </p:nvSpPr>
            <p:spPr>
              <a:xfrm>
                <a:off x="4433316" y="4517654"/>
                <a:ext cx="783844" cy="283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050" dirty="0" smtClean="0"/>
                  <a:t>Kr 1</a:t>
                </a:r>
                <a:endParaRPr lang="nb-NO" sz="1050" dirty="0"/>
              </a:p>
            </p:txBody>
          </p:sp>
          <p:cxnSp>
            <p:nvCxnSpPr>
              <p:cNvPr id="31" name="Rett linje 30"/>
              <p:cNvCxnSpPr/>
              <p:nvPr/>
            </p:nvCxnSpPr>
            <p:spPr bwMode="auto">
              <a:xfrm flipH="1">
                <a:off x="5224780" y="2039112"/>
                <a:ext cx="385064" cy="0"/>
              </a:xfrm>
              <a:prstGeom prst="line">
                <a:avLst/>
              </a:prstGeom>
              <a:gradFill rotWithShape="1">
                <a:gsLst>
                  <a:gs pos="0">
                    <a:srgbClr val="ACC0C6"/>
                  </a:gs>
                  <a:gs pos="100000">
                    <a:schemeClr val="hlink"/>
                  </a:gs>
                </a:gsLst>
                <a:lin ang="5400000" scaled="1"/>
              </a:gra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2" name="TekstSylinder 31"/>
              <p:cNvSpPr txBox="1"/>
              <p:nvPr/>
            </p:nvSpPr>
            <p:spPr>
              <a:xfrm>
                <a:off x="3850381" y="1912154"/>
                <a:ext cx="1374399" cy="463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050" dirty="0" smtClean="0"/>
                  <a:t>          12 G</a:t>
                </a:r>
              </a:p>
              <a:p>
                <a:r>
                  <a:rPr lang="nb-NO" sz="1050" dirty="0" smtClean="0"/>
                  <a:t>Kr 1.023.000</a:t>
                </a:r>
              </a:p>
            </p:txBody>
          </p:sp>
          <p:sp>
            <p:nvSpPr>
              <p:cNvPr id="33" name="TekstSylinder 32"/>
              <p:cNvSpPr txBox="1"/>
              <p:nvPr/>
            </p:nvSpPr>
            <p:spPr>
              <a:xfrm>
                <a:off x="6245519" y="3221779"/>
                <a:ext cx="2413843" cy="515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200" dirty="0" smtClean="0"/>
                  <a:t>7 % av lønn fra første krone til 12 G</a:t>
                </a:r>
                <a:endParaRPr lang="nb-NO" sz="1200" dirty="0"/>
              </a:p>
            </p:txBody>
          </p:sp>
        </p:grpSp>
        <p:sp>
          <p:nvSpPr>
            <p:cNvPr id="34" name="TekstSylinder 33"/>
            <p:cNvSpPr txBox="1"/>
            <p:nvPr/>
          </p:nvSpPr>
          <p:spPr>
            <a:xfrm>
              <a:off x="6560903" y="2223778"/>
              <a:ext cx="2583097" cy="721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200" dirty="0" smtClean="0"/>
                <a:t>Tilleggsinnskudd på 18,1 % av lønn mellom 7,1 G og 12 G</a:t>
              </a:r>
              <a:endParaRPr lang="nb-NO" sz="1200" dirty="0"/>
            </a:p>
          </p:txBody>
        </p:sp>
      </p:grpSp>
      <p:sp>
        <p:nvSpPr>
          <p:cNvPr id="36" name="TekstSylinder 35"/>
          <p:cNvSpPr txBox="1"/>
          <p:nvPr/>
        </p:nvSpPr>
        <p:spPr>
          <a:xfrm>
            <a:off x="7662586" y="4779264"/>
            <a:ext cx="1318768" cy="3131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nb-NO" dirty="0" smtClean="0"/>
              <a:t>G = 85.245 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660741" y="284956"/>
            <a:ext cx="6960616" cy="458788"/>
          </a:xfrm>
        </p:spPr>
        <p:txBody>
          <a:bodyPr/>
          <a:lstStyle/>
          <a:p>
            <a:r>
              <a:rPr lang="nb-NO" dirty="0" smtClean="0"/>
              <a:t>Fra gammel til ny innskuddspensjon</a:t>
            </a:r>
            <a:br>
              <a:rPr lang="nb-NO" dirty="0" smtClean="0"/>
            </a:br>
            <a:r>
              <a:rPr lang="nb-NO" dirty="0" smtClean="0"/>
              <a:t>Frist: 31.12.2016</a:t>
            </a:r>
            <a:endParaRPr lang="nb-NO" dirty="0"/>
          </a:p>
        </p:txBody>
      </p:sp>
      <p:grpSp>
        <p:nvGrpSpPr>
          <p:cNvPr id="8" name="Gruppe 7"/>
          <p:cNvGrpSpPr/>
          <p:nvPr/>
        </p:nvGrpSpPr>
        <p:grpSpPr>
          <a:xfrm>
            <a:off x="428085" y="1202658"/>
            <a:ext cx="3026664" cy="3270401"/>
            <a:chOff x="5522127" y="786227"/>
            <a:chExt cx="3173817" cy="3794959"/>
          </a:xfrm>
        </p:grpSpPr>
        <p:sp>
          <p:nvSpPr>
            <p:cNvPr id="9" name="TekstSylinder 8"/>
            <p:cNvSpPr txBox="1"/>
            <p:nvPr/>
          </p:nvSpPr>
          <p:spPr>
            <a:xfrm>
              <a:off x="5522127" y="786227"/>
              <a:ext cx="3086017" cy="607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600" dirty="0" smtClean="0"/>
                <a:t>Gammel innskuddspensjon</a:t>
              </a:r>
            </a:p>
            <a:p>
              <a:pPr lvl="1" algn="l"/>
              <a:endParaRPr lang="nb-NO" sz="1200" dirty="0"/>
            </a:p>
          </p:txBody>
        </p:sp>
        <p:grpSp>
          <p:nvGrpSpPr>
            <p:cNvPr id="10" name="Gruppe 30"/>
            <p:cNvGrpSpPr/>
            <p:nvPr/>
          </p:nvGrpSpPr>
          <p:grpSpPr>
            <a:xfrm>
              <a:off x="5525516" y="1536234"/>
              <a:ext cx="1716532" cy="3044952"/>
              <a:chOff x="5525516" y="1536234"/>
              <a:chExt cx="1716532" cy="3044952"/>
            </a:xfrm>
          </p:grpSpPr>
          <p:sp>
            <p:nvSpPr>
              <p:cNvPr id="14" name="Pil opp 13"/>
              <p:cNvSpPr/>
              <p:nvPr/>
            </p:nvSpPr>
            <p:spPr bwMode="auto">
              <a:xfrm>
                <a:off x="6162040" y="1536234"/>
                <a:ext cx="495808" cy="3044952"/>
              </a:xfrm>
              <a:prstGeom prst="upArrow">
                <a:avLst/>
              </a:prstGeom>
              <a:gradFill rotWithShape="1">
                <a:gsLst>
                  <a:gs pos="0">
                    <a:srgbClr val="ACC0C6"/>
                  </a:gs>
                  <a:gs pos="100000">
                    <a:schemeClr val="hlink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b-NO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112" charset="0"/>
                </a:endParaRPr>
              </a:p>
            </p:txBody>
          </p:sp>
          <p:cxnSp>
            <p:nvCxnSpPr>
              <p:cNvPr id="15" name="Rett linje 14"/>
              <p:cNvCxnSpPr/>
              <p:nvPr/>
            </p:nvCxnSpPr>
            <p:spPr bwMode="auto">
              <a:xfrm flipH="1">
                <a:off x="6162040" y="4373511"/>
                <a:ext cx="385064" cy="0"/>
              </a:xfrm>
              <a:prstGeom prst="line">
                <a:avLst/>
              </a:prstGeom>
              <a:gradFill rotWithShape="1">
                <a:gsLst>
                  <a:gs pos="0">
                    <a:srgbClr val="ACC0C6"/>
                  </a:gs>
                  <a:gs pos="100000">
                    <a:schemeClr val="hlink"/>
                  </a:gs>
                </a:gsLst>
                <a:lin ang="5400000" scaled="1"/>
              </a:gra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Rett linje 15"/>
              <p:cNvCxnSpPr/>
              <p:nvPr/>
            </p:nvCxnSpPr>
            <p:spPr bwMode="auto">
              <a:xfrm flipH="1">
                <a:off x="6162040" y="3276624"/>
                <a:ext cx="385064" cy="0"/>
              </a:xfrm>
              <a:prstGeom prst="line">
                <a:avLst/>
              </a:prstGeom>
              <a:gradFill rotWithShape="1">
                <a:gsLst>
                  <a:gs pos="0">
                    <a:srgbClr val="ACC0C6"/>
                  </a:gs>
                  <a:gs pos="100000">
                    <a:schemeClr val="hlink"/>
                  </a:gs>
                </a:gsLst>
                <a:lin ang="5400000" scaled="1"/>
              </a:gra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" name="Høyre klammeparentes 16"/>
              <p:cNvSpPr/>
              <p:nvPr/>
            </p:nvSpPr>
            <p:spPr bwMode="auto">
              <a:xfrm>
                <a:off x="6839712" y="2035552"/>
                <a:ext cx="402336" cy="1073408"/>
              </a:xfrm>
              <a:prstGeom prst="rightBrac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b-NO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112" charset="0"/>
                </a:endParaRPr>
              </a:p>
            </p:txBody>
          </p:sp>
          <p:sp>
            <p:nvSpPr>
              <p:cNvPr id="18" name="Høyre klammeparentes 17"/>
              <p:cNvSpPr/>
              <p:nvPr/>
            </p:nvSpPr>
            <p:spPr bwMode="auto">
              <a:xfrm>
                <a:off x="6839712" y="3276625"/>
                <a:ext cx="402336" cy="993624"/>
              </a:xfrm>
              <a:prstGeom prst="rightBrac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b-NO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112" charset="0"/>
                </a:endParaRPr>
              </a:p>
            </p:txBody>
          </p:sp>
          <p:cxnSp>
            <p:nvCxnSpPr>
              <p:cNvPr id="19" name="Rett linje 18"/>
              <p:cNvCxnSpPr/>
              <p:nvPr/>
            </p:nvCxnSpPr>
            <p:spPr bwMode="auto">
              <a:xfrm flipH="1">
                <a:off x="6162040" y="2035552"/>
                <a:ext cx="385064" cy="0"/>
              </a:xfrm>
              <a:prstGeom prst="line">
                <a:avLst/>
              </a:prstGeom>
              <a:gradFill rotWithShape="1">
                <a:gsLst>
                  <a:gs pos="0">
                    <a:srgbClr val="ACC0C6"/>
                  </a:gs>
                  <a:gs pos="100000">
                    <a:schemeClr val="hlink"/>
                  </a:gs>
                </a:gsLst>
                <a:lin ang="5400000" scaled="1"/>
              </a:gra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0" name="TekstSylinder 19"/>
              <p:cNvSpPr txBox="1"/>
              <p:nvPr/>
            </p:nvSpPr>
            <p:spPr>
              <a:xfrm>
                <a:off x="5669280" y="4235011"/>
                <a:ext cx="4927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200" dirty="0" smtClean="0"/>
                  <a:t>1 G</a:t>
                </a:r>
                <a:endParaRPr lang="nb-NO" sz="1200" dirty="0"/>
              </a:p>
            </p:txBody>
          </p:sp>
          <p:sp>
            <p:nvSpPr>
              <p:cNvPr id="21" name="TekstSylinder 20"/>
              <p:cNvSpPr txBox="1"/>
              <p:nvPr/>
            </p:nvSpPr>
            <p:spPr>
              <a:xfrm>
                <a:off x="5525516" y="1897052"/>
                <a:ext cx="63652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200" dirty="0" smtClean="0"/>
                  <a:t>12 G</a:t>
                </a:r>
                <a:endParaRPr lang="nb-NO" sz="1200" dirty="0"/>
              </a:p>
            </p:txBody>
          </p:sp>
          <p:sp>
            <p:nvSpPr>
              <p:cNvPr id="22" name="TekstSylinder 21"/>
              <p:cNvSpPr txBox="1"/>
              <p:nvPr/>
            </p:nvSpPr>
            <p:spPr>
              <a:xfrm>
                <a:off x="5669280" y="3138125"/>
                <a:ext cx="4927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200" dirty="0" smtClean="0"/>
                  <a:t>6 G</a:t>
                </a:r>
                <a:endParaRPr lang="nb-NO" sz="1200" dirty="0"/>
              </a:p>
            </p:txBody>
          </p:sp>
        </p:grpSp>
        <p:sp>
          <p:nvSpPr>
            <p:cNvPr id="11" name="TekstSylinder 10"/>
            <p:cNvSpPr txBox="1"/>
            <p:nvPr/>
          </p:nvSpPr>
          <p:spPr>
            <a:xfrm>
              <a:off x="7414935" y="3450181"/>
              <a:ext cx="1193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 dirty="0" smtClean="0"/>
                <a:t>5 % av lønn mellom 1 G og 6 G</a:t>
              </a:r>
              <a:endParaRPr lang="nb-NO" sz="1200" dirty="0"/>
            </a:p>
          </p:txBody>
        </p:sp>
        <p:sp>
          <p:nvSpPr>
            <p:cNvPr id="12" name="TekstSylinder 11"/>
            <p:cNvSpPr txBox="1"/>
            <p:nvPr/>
          </p:nvSpPr>
          <p:spPr>
            <a:xfrm>
              <a:off x="7414935" y="2174051"/>
              <a:ext cx="1193209" cy="75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 dirty="0" smtClean="0"/>
                <a:t>8 % av lønn mellom 6 G og 12 G</a:t>
              </a:r>
              <a:endParaRPr lang="nb-NO" sz="1200" dirty="0"/>
            </a:p>
          </p:txBody>
        </p:sp>
        <p:sp>
          <p:nvSpPr>
            <p:cNvPr id="13" name="TekstSylinder 12"/>
            <p:cNvSpPr txBox="1"/>
            <p:nvPr/>
          </p:nvSpPr>
          <p:spPr>
            <a:xfrm>
              <a:off x="7246703" y="1479299"/>
              <a:ext cx="1449241" cy="3214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b-NO" sz="1200" dirty="0" smtClean="0"/>
                <a:t>Maks grense:</a:t>
              </a:r>
              <a:endParaRPr lang="nb-NO" sz="1200" dirty="0"/>
            </a:p>
          </p:txBody>
        </p:sp>
      </p:grpSp>
      <p:sp>
        <p:nvSpPr>
          <p:cNvPr id="36" name="Pil høyre 35"/>
          <p:cNvSpPr/>
          <p:nvPr/>
        </p:nvSpPr>
        <p:spPr bwMode="auto">
          <a:xfrm>
            <a:off x="4009605" y="1320380"/>
            <a:ext cx="494959" cy="3420637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8" name="TekstSylinder 37"/>
          <p:cNvSpPr txBox="1"/>
          <p:nvPr/>
        </p:nvSpPr>
        <p:spPr>
          <a:xfrm>
            <a:off x="4051562" y="4888032"/>
            <a:ext cx="1318768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nb-NO" dirty="0" smtClean="0"/>
              <a:t>G = 85.245 </a:t>
            </a:r>
            <a:endParaRPr lang="nb-NO" dirty="0"/>
          </a:p>
        </p:txBody>
      </p:sp>
      <p:grpSp>
        <p:nvGrpSpPr>
          <p:cNvPr id="55" name="Gruppe 54"/>
          <p:cNvGrpSpPr/>
          <p:nvPr/>
        </p:nvGrpSpPr>
        <p:grpSpPr>
          <a:xfrm>
            <a:off x="4529808" y="1202658"/>
            <a:ext cx="4614192" cy="3538359"/>
            <a:chOff x="4529808" y="1202658"/>
            <a:chExt cx="4614192" cy="3538359"/>
          </a:xfrm>
        </p:grpSpPr>
        <p:sp>
          <p:nvSpPr>
            <p:cNvPr id="40" name="Pil opp 39"/>
            <p:cNvSpPr/>
            <p:nvPr/>
          </p:nvSpPr>
          <p:spPr bwMode="auto">
            <a:xfrm>
              <a:off x="5363421" y="1842578"/>
              <a:ext cx="449506" cy="2746140"/>
            </a:xfrm>
            <a:prstGeom prst="upArrow">
              <a:avLst/>
            </a:prstGeom>
            <a:gradFill rotWithShape="1">
              <a:gsLst>
                <a:gs pos="0">
                  <a:srgbClr val="ACC0C6"/>
                </a:gs>
                <a:gs pos="100000">
                  <a:schemeClr val="hlink"/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cxnSp>
          <p:nvCxnSpPr>
            <p:cNvPr id="41" name="Rett linje 40"/>
            <p:cNvCxnSpPr/>
            <p:nvPr/>
          </p:nvCxnSpPr>
          <p:spPr bwMode="auto">
            <a:xfrm flipH="1">
              <a:off x="5363421" y="4588719"/>
              <a:ext cx="349104" cy="0"/>
            </a:xfrm>
            <a:prstGeom prst="line">
              <a:avLst/>
            </a:prstGeom>
            <a:gradFill rotWithShape="1">
              <a:gsLst>
                <a:gs pos="0">
                  <a:srgbClr val="ACC0C6"/>
                </a:gs>
                <a:gs pos="100000">
                  <a:schemeClr val="hlink"/>
                </a:gs>
              </a:gsLst>
              <a:lin ang="5400000" scaled="1"/>
            </a:gra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Rett linje 41"/>
            <p:cNvCxnSpPr/>
            <p:nvPr/>
          </p:nvCxnSpPr>
          <p:spPr bwMode="auto">
            <a:xfrm flipH="1">
              <a:off x="5370330" y="3154977"/>
              <a:ext cx="349104" cy="0"/>
            </a:xfrm>
            <a:prstGeom prst="line">
              <a:avLst/>
            </a:prstGeom>
            <a:gradFill rotWithShape="1">
              <a:gsLst>
                <a:gs pos="0">
                  <a:srgbClr val="ACC0C6"/>
                </a:gs>
                <a:gs pos="100000">
                  <a:schemeClr val="hlink"/>
                </a:gs>
              </a:gsLst>
              <a:lin ang="5400000" scaled="1"/>
            </a:gra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Høyre klammeparentes 42"/>
            <p:cNvSpPr/>
            <p:nvPr/>
          </p:nvSpPr>
          <p:spPr bwMode="auto">
            <a:xfrm>
              <a:off x="6216914" y="2310983"/>
              <a:ext cx="364763" cy="824518"/>
            </a:xfrm>
            <a:prstGeom prst="rightBrac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sp>
          <p:nvSpPr>
            <p:cNvPr id="45" name="TekstSylinder 44"/>
            <p:cNvSpPr txBox="1"/>
            <p:nvPr/>
          </p:nvSpPr>
          <p:spPr>
            <a:xfrm>
              <a:off x="4529808" y="1202658"/>
              <a:ext cx="2977639" cy="336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600" dirty="0" smtClean="0"/>
                <a:t>Ny innskuddspensjon</a:t>
              </a:r>
              <a:endParaRPr lang="nb-NO" sz="1600" dirty="0"/>
            </a:p>
          </p:txBody>
        </p:sp>
        <p:sp>
          <p:nvSpPr>
            <p:cNvPr id="46" name="TekstSylinder 45"/>
            <p:cNvSpPr txBox="1"/>
            <p:nvPr/>
          </p:nvSpPr>
          <p:spPr>
            <a:xfrm>
              <a:off x="6581678" y="1799355"/>
              <a:ext cx="1525374" cy="27757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b-NO" sz="1200" dirty="0" smtClean="0"/>
                <a:t>Maks grense:</a:t>
              </a:r>
              <a:endParaRPr lang="nb-NO" sz="1200" dirty="0"/>
            </a:p>
          </p:txBody>
        </p:sp>
        <p:sp>
          <p:nvSpPr>
            <p:cNvPr id="47" name="TekstSylinder 46"/>
            <p:cNvSpPr txBox="1"/>
            <p:nvPr/>
          </p:nvSpPr>
          <p:spPr>
            <a:xfrm>
              <a:off x="4652777" y="3021002"/>
              <a:ext cx="717552" cy="228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50" dirty="0" smtClean="0"/>
                <a:t>7,1 G</a:t>
              </a:r>
            </a:p>
          </p:txBody>
        </p:sp>
        <p:sp>
          <p:nvSpPr>
            <p:cNvPr id="48" name="TekstSylinder 47"/>
            <p:cNvSpPr txBox="1"/>
            <p:nvPr/>
          </p:nvSpPr>
          <p:spPr>
            <a:xfrm>
              <a:off x="4652778" y="4470750"/>
              <a:ext cx="710644" cy="270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50" dirty="0" smtClean="0"/>
                <a:t>Kr 1</a:t>
              </a:r>
              <a:endParaRPr lang="nb-NO" sz="1050" dirty="0"/>
            </a:p>
          </p:txBody>
        </p:sp>
        <p:cxnSp>
          <p:nvCxnSpPr>
            <p:cNvPr id="49" name="Rett linje 48"/>
            <p:cNvCxnSpPr/>
            <p:nvPr/>
          </p:nvCxnSpPr>
          <p:spPr bwMode="auto">
            <a:xfrm flipH="1">
              <a:off x="5370330" y="2235436"/>
              <a:ext cx="349104" cy="0"/>
            </a:xfrm>
            <a:prstGeom prst="line">
              <a:avLst/>
            </a:prstGeom>
            <a:gradFill rotWithShape="1">
              <a:gsLst>
                <a:gs pos="0">
                  <a:srgbClr val="ACC0C6"/>
                </a:gs>
                <a:gs pos="100000">
                  <a:schemeClr val="hlink"/>
                </a:gs>
              </a:gsLst>
              <a:lin ang="5400000" scaled="1"/>
            </a:gra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TekstSylinder 49"/>
            <p:cNvSpPr txBox="1"/>
            <p:nvPr/>
          </p:nvSpPr>
          <p:spPr>
            <a:xfrm>
              <a:off x="4652777" y="2120937"/>
              <a:ext cx="717552" cy="228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50" dirty="0" smtClean="0"/>
                <a:t>12 G</a:t>
              </a:r>
            </a:p>
          </p:txBody>
        </p:sp>
        <p:sp>
          <p:nvSpPr>
            <p:cNvPr id="51" name="TekstSylinder 50"/>
            <p:cNvSpPr txBox="1"/>
            <p:nvPr/>
          </p:nvSpPr>
          <p:spPr>
            <a:xfrm>
              <a:off x="6295745" y="3302045"/>
              <a:ext cx="20469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200" dirty="0" smtClean="0"/>
                <a:t>7 % av lønn fra første krone til 12 G</a:t>
              </a:r>
              <a:endParaRPr lang="nb-NO" sz="1200" dirty="0"/>
            </a:p>
          </p:txBody>
        </p:sp>
        <p:sp>
          <p:nvSpPr>
            <p:cNvPr id="52" name="TekstSylinder 51"/>
            <p:cNvSpPr txBox="1"/>
            <p:nvPr/>
          </p:nvSpPr>
          <p:spPr>
            <a:xfrm>
              <a:off x="6560903" y="2333882"/>
              <a:ext cx="25830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200" dirty="0" smtClean="0"/>
                <a:t>Tilleggsinnskudd på 18,1 % av lønn mellom 7,1 G og 12 G</a:t>
              </a:r>
              <a:endParaRPr lang="nb-NO" sz="1200" dirty="0"/>
            </a:p>
          </p:txBody>
        </p:sp>
        <p:sp>
          <p:nvSpPr>
            <p:cNvPr id="54" name="Høyre klammeparentes 53"/>
            <p:cNvSpPr/>
            <p:nvPr/>
          </p:nvSpPr>
          <p:spPr bwMode="auto">
            <a:xfrm>
              <a:off x="5893409" y="2235436"/>
              <a:ext cx="402336" cy="2337959"/>
            </a:xfrm>
            <a:prstGeom prst="rightBrac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</p:grpSp>
      <p:sp>
        <p:nvSpPr>
          <p:cNvPr id="34" name="TekstSylinder 33"/>
          <p:cNvSpPr txBox="1"/>
          <p:nvPr/>
        </p:nvSpPr>
        <p:spPr>
          <a:xfrm>
            <a:off x="5395821" y="4888032"/>
            <a:ext cx="1799848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nb-NO" dirty="0" smtClean="0"/>
              <a:t>7,1 G = 605.000 </a:t>
            </a:r>
            <a:endParaRPr lang="nb-NO" dirty="0"/>
          </a:p>
        </p:txBody>
      </p:sp>
      <p:sp>
        <p:nvSpPr>
          <p:cNvPr id="35" name="TekstSylinder 34"/>
          <p:cNvSpPr txBox="1"/>
          <p:nvPr/>
        </p:nvSpPr>
        <p:spPr>
          <a:xfrm>
            <a:off x="7195669" y="4888032"/>
            <a:ext cx="1799848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nb-NO" dirty="0" smtClean="0"/>
              <a:t>12 G = 1.023.000 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1199" y="514350"/>
            <a:ext cx="7424133" cy="458788"/>
          </a:xfrm>
        </p:spPr>
        <p:txBody>
          <a:bodyPr/>
          <a:lstStyle/>
          <a:p>
            <a:r>
              <a:rPr lang="nb-NO" dirty="0" smtClean="0"/>
              <a:t>Hvilket nivå på innskuddspensjonen skal du velge?</a:t>
            </a:r>
            <a:endParaRPr lang="nb-NO" dirty="0"/>
          </a:p>
        </p:txBody>
      </p:sp>
      <p:grpSp>
        <p:nvGrpSpPr>
          <p:cNvPr id="50" name="Gruppe 49"/>
          <p:cNvGrpSpPr/>
          <p:nvPr/>
        </p:nvGrpSpPr>
        <p:grpSpPr>
          <a:xfrm>
            <a:off x="711199" y="1820968"/>
            <a:ext cx="1716532" cy="2698777"/>
            <a:chOff x="711199" y="1820968"/>
            <a:chExt cx="1716532" cy="3044952"/>
          </a:xfrm>
        </p:grpSpPr>
        <p:sp>
          <p:nvSpPr>
            <p:cNvPr id="4" name="Pil opp 3"/>
            <p:cNvSpPr/>
            <p:nvPr/>
          </p:nvSpPr>
          <p:spPr bwMode="auto">
            <a:xfrm>
              <a:off x="1347723" y="1820968"/>
              <a:ext cx="495808" cy="3044952"/>
            </a:xfrm>
            <a:prstGeom prst="upArrow">
              <a:avLst/>
            </a:prstGeom>
            <a:gradFill rotWithShape="1">
              <a:gsLst>
                <a:gs pos="0">
                  <a:srgbClr val="ACC0C6"/>
                </a:gs>
                <a:gs pos="100000">
                  <a:schemeClr val="hlink"/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cxnSp>
          <p:nvCxnSpPr>
            <p:cNvPr id="5" name="Rett linje 4"/>
            <p:cNvCxnSpPr/>
            <p:nvPr/>
          </p:nvCxnSpPr>
          <p:spPr bwMode="auto">
            <a:xfrm flipH="1">
              <a:off x="1347723" y="4658245"/>
              <a:ext cx="385064" cy="0"/>
            </a:xfrm>
            <a:prstGeom prst="line">
              <a:avLst/>
            </a:prstGeom>
            <a:gradFill rotWithShape="1">
              <a:gsLst>
                <a:gs pos="0">
                  <a:srgbClr val="ACC0C6"/>
                </a:gs>
                <a:gs pos="100000">
                  <a:schemeClr val="hlink"/>
                </a:gs>
              </a:gsLst>
              <a:lin ang="5400000" scaled="1"/>
            </a:gra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Høyre klammeparentes 6"/>
            <p:cNvSpPr/>
            <p:nvPr/>
          </p:nvSpPr>
          <p:spPr bwMode="auto">
            <a:xfrm>
              <a:off x="2025395" y="2320285"/>
              <a:ext cx="402336" cy="2337959"/>
            </a:xfrm>
            <a:prstGeom prst="rightBrac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cxnSp>
          <p:nvCxnSpPr>
            <p:cNvPr id="9" name="Rett linje 8"/>
            <p:cNvCxnSpPr/>
            <p:nvPr/>
          </p:nvCxnSpPr>
          <p:spPr bwMode="auto">
            <a:xfrm flipH="1">
              <a:off x="1347723" y="2320286"/>
              <a:ext cx="385064" cy="0"/>
            </a:xfrm>
            <a:prstGeom prst="line">
              <a:avLst/>
            </a:prstGeom>
            <a:gradFill rotWithShape="1">
              <a:gsLst>
                <a:gs pos="0">
                  <a:srgbClr val="ACC0C6"/>
                </a:gs>
                <a:gs pos="100000">
                  <a:schemeClr val="hlink"/>
                </a:gs>
              </a:gsLst>
              <a:lin ang="5400000" scaled="1"/>
            </a:gra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kstSylinder 9"/>
            <p:cNvSpPr txBox="1"/>
            <p:nvPr/>
          </p:nvSpPr>
          <p:spPr>
            <a:xfrm>
              <a:off x="854963" y="4519745"/>
              <a:ext cx="4927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200" dirty="0" smtClean="0"/>
                <a:t>1 G</a:t>
              </a:r>
              <a:endParaRPr lang="nb-NO" sz="1200" dirty="0"/>
            </a:p>
          </p:txBody>
        </p:sp>
        <p:sp>
          <p:nvSpPr>
            <p:cNvPr id="11" name="TekstSylinder 10"/>
            <p:cNvSpPr txBox="1"/>
            <p:nvPr/>
          </p:nvSpPr>
          <p:spPr>
            <a:xfrm>
              <a:off x="711199" y="2181786"/>
              <a:ext cx="6365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200" dirty="0" smtClean="0"/>
                <a:t>12 G</a:t>
              </a:r>
              <a:endParaRPr lang="nb-NO" sz="1200" dirty="0"/>
            </a:p>
          </p:txBody>
        </p:sp>
      </p:grpSp>
      <p:sp>
        <p:nvSpPr>
          <p:cNvPr id="13" name="TekstSylinder 12"/>
          <p:cNvSpPr txBox="1"/>
          <p:nvPr/>
        </p:nvSpPr>
        <p:spPr>
          <a:xfrm>
            <a:off x="2427731" y="3223876"/>
            <a:ext cx="1804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200" dirty="0" smtClean="0"/>
              <a:t>2 % av lønn mellom 1 og 12 G</a:t>
            </a:r>
            <a:endParaRPr lang="nb-NO" sz="1200" dirty="0"/>
          </a:p>
        </p:txBody>
      </p:sp>
      <p:sp>
        <p:nvSpPr>
          <p:cNvPr id="28" name="TekstSylinder 27"/>
          <p:cNvSpPr txBox="1"/>
          <p:nvPr/>
        </p:nvSpPr>
        <p:spPr>
          <a:xfrm>
            <a:off x="854963" y="1259658"/>
            <a:ext cx="2578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Obligatorisk nivå</a:t>
            </a:r>
            <a:endParaRPr lang="nb-NO" sz="1600" dirty="0"/>
          </a:p>
        </p:txBody>
      </p:sp>
      <p:sp>
        <p:nvSpPr>
          <p:cNvPr id="31" name="TekstSylinder 30"/>
          <p:cNvSpPr txBox="1"/>
          <p:nvPr/>
        </p:nvSpPr>
        <p:spPr>
          <a:xfrm>
            <a:off x="7475948" y="4671249"/>
            <a:ext cx="1318768" cy="3131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nb-NO" dirty="0" smtClean="0"/>
              <a:t>G = 85.245 </a:t>
            </a:r>
            <a:endParaRPr lang="nb-NO" dirty="0"/>
          </a:p>
        </p:txBody>
      </p:sp>
      <p:sp>
        <p:nvSpPr>
          <p:cNvPr id="48" name="Pil mot venstre og høyre 47"/>
          <p:cNvSpPr/>
          <p:nvPr/>
        </p:nvSpPr>
        <p:spPr bwMode="auto">
          <a:xfrm>
            <a:off x="3299381" y="2302251"/>
            <a:ext cx="1477979" cy="893533"/>
          </a:xfrm>
          <a:prstGeom prst="leftRightArrow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grpSp>
        <p:nvGrpSpPr>
          <p:cNvPr id="52" name="Gruppe 51"/>
          <p:cNvGrpSpPr/>
          <p:nvPr/>
        </p:nvGrpSpPr>
        <p:grpSpPr>
          <a:xfrm>
            <a:off x="4368928" y="1259658"/>
            <a:ext cx="4775072" cy="3301488"/>
            <a:chOff x="4368928" y="1259658"/>
            <a:chExt cx="4775072" cy="3301488"/>
          </a:xfrm>
        </p:grpSpPr>
        <p:sp>
          <p:nvSpPr>
            <p:cNvPr id="39" name="TekstSylinder 38"/>
            <p:cNvSpPr txBox="1"/>
            <p:nvPr/>
          </p:nvSpPr>
          <p:spPr>
            <a:xfrm>
              <a:off x="4368928" y="1259658"/>
              <a:ext cx="25786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600" dirty="0" smtClean="0"/>
                <a:t>Ny innskuddspensjon</a:t>
              </a:r>
              <a:endParaRPr lang="nb-NO" sz="1600" dirty="0"/>
            </a:p>
          </p:txBody>
        </p:sp>
        <p:sp>
          <p:nvSpPr>
            <p:cNvPr id="46" name="TekstSylinder 45"/>
            <p:cNvSpPr txBox="1"/>
            <p:nvPr/>
          </p:nvSpPr>
          <p:spPr>
            <a:xfrm>
              <a:off x="6560903" y="2218483"/>
              <a:ext cx="25830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200" dirty="0" smtClean="0"/>
                <a:t>Tilleggsinnskudd på 18,1 % av lønn mellom 7,1 G og 12 G</a:t>
              </a:r>
              <a:endParaRPr lang="nb-NO" sz="1200" dirty="0"/>
            </a:p>
          </p:txBody>
        </p:sp>
        <p:grpSp>
          <p:nvGrpSpPr>
            <p:cNvPr id="51" name="Gruppe 50"/>
            <p:cNvGrpSpPr/>
            <p:nvPr/>
          </p:nvGrpSpPr>
          <p:grpSpPr>
            <a:xfrm>
              <a:off x="4691167" y="1776353"/>
              <a:ext cx="3736395" cy="2784793"/>
              <a:chOff x="4504564" y="1734952"/>
              <a:chExt cx="4024546" cy="3223683"/>
            </a:xfrm>
          </p:grpSpPr>
          <p:sp>
            <p:nvSpPr>
              <p:cNvPr id="34" name="Pil opp 33"/>
              <p:cNvSpPr/>
              <p:nvPr/>
            </p:nvSpPr>
            <p:spPr bwMode="auto">
              <a:xfrm>
                <a:off x="5288408" y="1782878"/>
                <a:ext cx="495808" cy="3044952"/>
              </a:xfrm>
              <a:prstGeom prst="upArrow">
                <a:avLst/>
              </a:prstGeom>
              <a:gradFill rotWithShape="1">
                <a:gsLst>
                  <a:gs pos="0">
                    <a:srgbClr val="ACC0C6"/>
                  </a:gs>
                  <a:gs pos="100000">
                    <a:schemeClr val="hlink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b-NO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112" charset="0"/>
                </a:endParaRPr>
              </a:p>
            </p:txBody>
          </p:sp>
          <p:cxnSp>
            <p:nvCxnSpPr>
              <p:cNvPr id="35" name="Rett linje 34"/>
              <p:cNvCxnSpPr/>
              <p:nvPr/>
            </p:nvCxnSpPr>
            <p:spPr bwMode="auto">
              <a:xfrm flipH="1">
                <a:off x="5288408" y="4827830"/>
                <a:ext cx="385064" cy="0"/>
              </a:xfrm>
              <a:prstGeom prst="line">
                <a:avLst/>
              </a:prstGeom>
              <a:gradFill rotWithShape="1">
                <a:gsLst>
                  <a:gs pos="0">
                    <a:srgbClr val="ACC0C6"/>
                  </a:gs>
                  <a:gs pos="100000">
                    <a:schemeClr val="hlink"/>
                  </a:gs>
                </a:gsLst>
                <a:lin ang="5400000" scaled="1"/>
              </a:gra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Rett linje 35"/>
              <p:cNvCxnSpPr/>
              <p:nvPr/>
            </p:nvCxnSpPr>
            <p:spPr bwMode="auto">
              <a:xfrm flipH="1">
                <a:off x="5296028" y="3238081"/>
                <a:ext cx="385064" cy="0"/>
              </a:xfrm>
              <a:prstGeom prst="line">
                <a:avLst/>
              </a:prstGeom>
              <a:gradFill rotWithShape="1">
                <a:gsLst>
                  <a:gs pos="0">
                    <a:srgbClr val="ACC0C6"/>
                  </a:gs>
                  <a:gs pos="100000">
                    <a:schemeClr val="hlink"/>
                  </a:gs>
                </a:gsLst>
                <a:lin ang="5400000" scaled="1"/>
              </a:gra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7" name="Høyre klammeparentes 36"/>
              <p:cNvSpPr/>
              <p:nvPr/>
            </p:nvSpPr>
            <p:spPr bwMode="auto">
              <a:xfrm>
                <a:off x="6229815" y="2302251"/>
                <a:ext cx="402336" cy="914235"/>
              </a:xfrm>
              <a:prstGeom prst="rightBrac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b-NO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112" charset="0"/>
                </a:endParaRPr>
              </a:p>
            </p:txBody>
          </p:sp>
          <p:sp>
            <p:nvSpPr>
              <p:cNvPr id="40" name="TekstSylinder 39"/>
              <p:cNvSpPr txBox="1"/>
              <p:nvPr/>
            </p:nvSpPr>
            <p:spPr>
              <a:xfrm>
                <a:off x="6632151" y="1734952"/>
                <a:ext cx="1682496" cy="30777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nb-NO" dirty="0" smtClean="0"/>
                  <a:t>Maks grense:</a:t>
                </a:r>
                <a:endParaRPr lang="nb-NO" dirty="0"/>
              </a:p>
            </p:txBody>
          </p:sp>
          <p:sp>
            <p:nvSpPr>
              <p:cNvPr id="41" name="TekstSylinder 40"/>
              <p:cNvSpPr txBox="1"/>
              <p:nvPr/>
            </p:nvSpPr>
            <p:spPr>
              <a:xfrm>
                <a:off x="4504564" y="3089528"/>
                <a:ext cx="791464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050" dirty="0" smtClean="0"/>
                  <a:t>7,1 G</a:t>
                </a:r>
              </a:p>
            </p:txBody>
          </p:sp>
          <p:sp>
            <p:nvSpPr>
              <p:cNvPr id="42" name="TekstSylinder 41"/>
              <p:cNvSpPr txBox="1"/>
              <p:nvPr/>
            </p:nvSpPr>
            <p:spPr>
              <a:xfrm>
                <a:off x="4777360" y="4697025"/>
                <a:ext cx="51104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050" dirty="0" smtClean="0"/>
                  <a:t>Kr 1</a:t>
                </a:r>
                <a:endParaRPr lang="nb-NO" sz="1050" dirty="0"/>
              </a:p>
            </p:txBody>
          </p:sp>
          <p:cxnSp>
            <p:nvCxnSpPr>
              <p:cNvPr id="43" name="Rett linje 42"/>
              <p:cNvCxnSpPr/>
              <p:nvPr/>
            </p:nvCxnSpPr>
            <p:spPr bwMode="auto">
              <a:xfrm flipH="1">
                <a:off x="5296028" y="2218483"/>
                <a:ext cx="385064" cy="0"/>
              </a:xfrm>
              <a:prstGeom prst="line">
                <a:avLst/>
              </a:prstGeom>
              <a:gradFill rotWithShape="1">
                <a:gsLst>
                  <a:gs pos="0">
                    <a:srgbClr val="ACC0C6"/>
                  </a:gs>
                  <a:gs pos="100000">
                    <a:schemeClr val="hlink"/>
                  </a:gs>
                </a:gsLst>
                <a:lin ang="5400000" scaled="1"/>
              </a:gra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4" name="TekstSylinder 43"/>
              <p:cNvSpPr txBox="1"/>
              <p:nvPr/>
            </p:nvSpPr>
            <p:spPr>
              <a:xfrm>
                <a:off x="4504564" y="2091525"/>
                <a:ext cx="791464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050" dirty="0" smtClean="0"/>
                  <a:t>12 G</a:t>
                </a:r>
              </a:p>
            </p:txBody>
          </p:sp>
          <p:sp>
            <p:nvSpPr>
              <p:cNvPr id="45" name="TekstSylinder 44"/>
              <p:cNvSpPr txBox="1"/>
              <p:nvPr/>
            </p:nvSpPr>
            <p:spPr>
              <a:xfrm>
                <a:off x="6316765" y="3401150"/>
                <a:ext cx="2212345" cy="534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200" dirty="0" smtClean="0"/>
                  <a:t>7 % av lønn fra første krone til 12 G</a:t>
                </a:r>
                <a:endParaRPr lang="nb-NO" sz="1200" dirty="0"/>
              </a:p>
            </p:txBody>
          </p:sp>
          <p:sp>
            <p:nvSpPr>
              <p:cNvPr id="49" name="Høyre klammeparentes 48"/>
              <p:cNvSpPr/>
              <p:nvPr/>
            </p:nvSpPr>
            <p:spPr bwMode="auto">
              <a:xfrm>
                <a:off x="5827479" y="2232171"/>
                <a:ext cx="402336" cy="2564573"/>
              </a:xfrm>
              <a:prstGeom prst="rightBrac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b-NO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112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theme/theme1.xml><?xml version="1.0" encoding="utf-8"?>
<a:theme xmlns:a="http://schemas.openxmlformats.org/drawingml/2006/main" name="SMN_ppt">
  <a:themeElements>
    <a:clrScheme name="SMN_ppt 1">
      <a:dk1>
        <a:srgbClr val="002776"/>
      </a:dk1>
      <a:lt1>
        <a:srgbClr val="FFFFFF"/>
      </a:lt1>
      <a:dk2>
        <a:srgbClr val="9ADCC6"/>
      </a:dk2>
      <a:lt2>
        <a:srgbClr val="AB8AB8"/>
      </a:lt2>
      <a:accent1>
        <a:srgbClr val="00A1DE"/>
      </a:accent1>
      <a:accent2>
        <a:srgbClr val="CCB2D1"/>
      </a:accent2>
      <a:accent3>
        <a:srgbClr val="FFFFFF"/>
      </a:accent3>
      <a:accent4>
        <a:srgbClr val="002064"/>
      </a:accent4>
      <a:accent5>
        <a:srgbClr val="AACDEC"/>
      </a:accent5>
      <a:accent6>
        <a:srgbClr val="B9A1BD"/>
      </a:accent6>
      <a:hlink>
        <a:srgbClr val="1E9D8B"/>
      </a:hlink>
      <a:folHlink>
        <a:srgbClr val="A0CFEB"/>
      </a:folHlink>
    </a:clrScheme>
    <a:fontScheme name="SMN_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ACC0C6"/>
            </a:gs>
            <a:gs pos="100000">
              <a:schemeClr val="hlink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ACC0C6"/>
            </a:gs>
            <a:gs pos="100000">
              <a:schemeClr val="hlink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SMN_ppt 1">
        <a:dk1>
          <a:srgbClr val="002776"/>
        </a:dk1>
        <a:lt1>
          <a:srgbClr val="FFFFFF"/>
        </a:lt1>
        <a:dk2>
          <a:srgbClr val="9ADCC6"/>
        </a:dk2>
        <a:lt2>
          <a:srgbClr val="AB8AB8"/>
        </a:lt2>
        <a:accent1>
          <a:srgbClr val="00A1DE"/>
        </a:accent1>
        <a:accent2>
          <a:srgbClr val="CCB2D1"/>
        </a:accent2>
        <a:accent3>
          <a:srgbClr val="FFFFFF"/>
        </a:accent3>
        <a:accent4>
          <a:srgbClr val="002064"/>
        </a:accent4>
        <a:accent5>
          <a:srgbClr val="AACDEC"/>
        </a:accent5>
        <a:accent6>
          <a:srgbClr val="B9A1BD"/>
        </a:accent6>
        <a:hlink>
          <a:srgbClr val="1E9D8B"/>
        </a:hlink>
        <a:folHlink>
          <a:srgbClr val="A0CF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hpt_Lavendel">
  <a:themeElements>
    <a:clrScheme name="Chpt_Lavendel 1">
      <a:dk1>
        <a:srgbClr val="002776"/>
      </a:dk1>
      <a:lt1>
        <a:srgbClr val="FFFFFF"/>
      </a:lt1>
      <a:dk2>
        <a:srgbClr val="9ADCC6"/>
      </a:dk2>
      <a:lt2>
        <a:srgbClr val="AB8AB8"/>
      </a:lt2>
      <a:accent1>
        <a:srgbClr val="00A1DE"/>
      </a:accent1>
      <a:accent2>
        <a:srgbClr val="CCB2D1"/>
      </a:accent2>
      <a:accent3>
        <a:srgbClr val="FFFFFF"/>
      </a:accent3>
      <a:accent4>
        <a:srgbClr val="002064"/>
      </a:accent4>
      <a:accent5>
        <a:srgbClr val="AACDEC"/>
      </a:accent5>
      <a:accent6>
        <a:srgbClr val="B9A1BD"/>
      </a:accent6>
      <a:hlink>
        <a:srgbClr val="1E9D8B"/>
      </a:hlink>
      <a:folHlink>
        <a:srgbClr val="A0CFEB"/>
      </a:folHlink>
    </a:clrScheme>
    <a:fontScheme name="Chpt_Lavendel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ACC0C6"/>
            </a:gs>
            <a:gs pos="100000">
              <a:schemeClr val="hlink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ACC0C6"/>
            </a:gs>
            <a:gs pos="100000">
              <a:schemeClr val="hlink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Chpt_Lavendel 1">
        <a:dk1>
          <a:srgbClr val="002776"/>
        </a:dk1>
        <a:lt1>
          <a:srgbClr val="FFFFFF"/>
        </a:lt1>
        <a:dk2>
          <a:srgbClr val="9ADCC6"/>
        </a:dk2>
        <a:lt2>
          <a:srgbClr val="AB8AB8"/>
        </a:lt2>
        <a:accent1>
          <a:srgbClr val="00A1DE"/>
        </a:accent1>
        <a:accent2>
          <a:srgbClr val="CCB2D1"/>
        </a:accent2>
        <a:accent3>
          <a:srgbClr val="FFFFFF"/>
        </a:accent3>
        <a:accent4>
          <a:srgbClr val="002064"/>
        </a:accent4>
        <a:accent5>
          <a:srgbClr val="AACDEC"/>
        </a:accent5>
        <a:accent6>
          <a:srgbClr val="B9A1BD"/>
        </a:accent6>
        <a:hlink>
          <a:srgbClr val="1E9D8B"/>
        </a:hlink>
        <a:folHlink>
          <a:srgbClr val="A0CF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Chpt_Peach">
  <a:themeElements>
    <a:clrScheme name="Chpt_Peach 1">
      <a:dk1>
        <a:srgbClr val="002776"/>
      </a:dk1>
      <a:lt1>
        <a:srgbClr val="FFFFFF"/>
      </a:lt1>
      <a:dk2>
        <a:srgbClr val="9ADCC6"/>
      </a:dk2>
      <a:lt2>
        <a:srgbClr val="AB8AB8"/>
      </a:lt2>
      <a:accent1>
        <a:srgbClr val="00A1DE"/>
      </a:accent1>
      <a:accent2>
        <a:srgbClr val="CCB2D1"/>
      </a:accent2>
      <a:accent3>
        <a:srgbClr val="FFFFFF"/>
      </a:accent3>
      <a:accent4>
        <a:srgbClr val="002064"/>
      </a:accent4>
      <a:accent5>
        <a:srgbClr val="AACDEC"/>
      </a:accent5>
      <a:accent6>
        <a:srgbClr val="B9A1BD"/>
      </a:accent6>
      <a:hlink>
        <a:srgbClr val="1E9D8B"/>
      </a:hlink>
      <a:folHlink>
        <a:srgbClr val="A0CFEB"/>
      </a:folHlink>
    </a:clrScheme>
    <a:fontScheme name="Chpt_Peach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ACC0C6"/>
            </a:gs>
            <a:gs pos="100000">
              <a:schemeClr val="hlink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ACC0C6"/>
            </a:gs>
            <a:gs pos="100000">
              <a:schemeClr val="hlink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Chpt_Peach 1">
        <a:dk1>
          <a:srgbClr val="002776"/>
        </a:dk1>
        <a:lt1>
          <a:srgbClr val="FFFFFF"/>
        </a:lt1>
        <a:dk2>
          <a:srgbClr val="9ADCC6"/>
        </a:dk2>
        <a:lt2>
          <a:srgbClr val="AB8AB8"/>
        </a:lt2>
        <a:accent1>
          <a:srgbClr val="00A1DE"/>
        </a:accent1>
        <a:accent2>
          <a:srgbClr val="CCB2D1"/>
        </a:accent2>
        <a:accent3>
          <a:srgbClr val="FFFFFF"/>
        </a:accent3>
        <a:accent4>
          <a:srgbClr val="002064"/>
        </a:accent4>
        <a:accent5>
          <a:srgbClr val="AACDEC"/>
        </a:accent5>
        <a:accent6>
          <a:srgbClr val="B9A1BD"/>
        </a:accent6>
        <a:hlink>
          <a:srgbClr val="1E9D8B"/>
        </a:hlink>
        <a:folHlink>
          <a:srgbClr val="A0CF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pt_Sky">
  <a:themeElements>
    <a:clrScheme name="Chpt_Sky 1">
      <a:dk1>
        <a:srgbClr val="002776"/>
      </a:dk1>
      <a:lt1>
        <a:srgbClr val="FFFFFF"/>
      </a:lt1>
      <a:dk2>
        <a:srgbClr val="9ADCC6"/>
      </a:dk2>
      <a:lt2>
        <a:srgbClr val="AB8AB8"/>
      </a:lt2>
      <a:accent1>
        <a:srgbClr val="00A1DE"/>
      </a:accent1>
      <a:accent2>
        <a:srgbClr val="CCB2D1"/>
      </a:accent2>
      <a:accent3>
        <a:srgbClr val="FFFFFF"/>
      </a:accent3>
      <a:accent4>
        <a:srgbClr val="002064"/>
      </a:accent4>
      <a:accent5>
        <a:srgbClr val="AACDEC"/>
      </a:accent5>
      <a:accent6>
        <a:srgbClr val="B9A1BD"/>
      </a:accent6>
      <a:hlink>
        <a:srgbClr val="1E9D8B"/>
      </a:hlink>
      <a:folHlink>
        <a:srgbClr val="A0CFEB"/>
      </a:folHlink>
    </a:clrScheme>
    <a:fontScheme name="Chpt_Sky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ACC0C6"/>
            </a:gs>
            <a:gs pos="100000">
              <a:schemeClr val="hlink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ACC0C6"/>
            </a:gs>
            <a:gs pos="100000">
              <a:schemeClr val="hlink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Chpt_Sky 1">
        <a:dk1>
          <a:srgbClr val="002776"/>
        </a:dk1>
        <a:lt1>
          <a:srgbClr val="FFFFFF"/>
        </a:lt1>
        <a:dk2>
          <a:srgbClr val="9ADCC6"/>
        </a:dk2>
        <a:lt2>
          <a:srgbClr val="AB8AB8"/>
        </a:lt2>
        <a:accent1>
          <a:srgbClr val="00A1DE"/>
        </a:accent1>
        <a:accent2>
          <a:srgbClr val="CCB2D1"/>
        </a:accent2>
        <a:accent3>
          <a:srgbClr val="FFFFFF"/>
        </a:accent3>
        <a:accent4>
          <a:srgbClr val="002064"/>
        </a:accent4>
        <a:accent5>
          <a:srgbClr val="AACDEC"/>
        </a:accent5>
        <a:accent6>
          <a:srgbClr val="B9A1BD"/>
        </a:accent6>
        <a:hlink>
          <a:srgbClr val="1E9D8B"/>
        </a:hlink>
        <a:folHlink>
          <a:srgbClr val="A0CF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pt_Berries">
  <a:themeElements>
    <a:clrScheme name="Chpt_Berries 1">
      <a:dk1>
        <a:srgbClr val="002776"/>
      </a:dk1>
      <a:lt1>
        <a:srgbClr val="FFFFFF"/>
      </a:lt1>
      <a:dk2>
        <a:srgbClr val="9ADCC6"/>
      </a:dk2>
      <a:lt2>
        <a:srgbClr val="AB8AB8"/>
      </a:lt2>
      <a:accent1>
        <a:srgbClr val="00A1DE"/>
      </a:accent1>
      <a:accent2>
        <a:srgbClr val="CCB2D1"/>
      </a:accent2>
      <a:accent3>
        <a:srgbClr val="FFFFFF"/>
      </a:accent3>
      <a:accent4>
        <a:srgbClr val="002064"/>
      </a:accent4>
      <a:accent5>
        <a:srgbClr val="AACDEC"/>
      </a:accent5>
      <a:accent6>
        <a:srgbClr val="B9A1BD"/>
      </a:accent6>
      <a:hlink>
        <a:srgbClr val="1E9D8B"/>
      </a:hlink>
      <a:folHlink>
        <a:srgbClr val="A0CFEB"/>
      </a:folHlink>
    </a:clrScheme>
    <a:fontScheme name="Chpt_Berries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ACC0C6"/>
            </a:gs>
            <a:gs pos="100000">
              <a:schemeClr val="hlink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ACC0C6"/>
            </a:gs>
            <a:gs pos="100000">
              <a:schemeClr val="hlink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Chpt_Berries 1">
        <a:dk1>
          <a:srgbClr val="002776"/>
        </a:dk1>
        <a:lt1>
          <a:srgbClr val="FFFFFF"/>
        </a:lt1>
        <a:dk2>
          <a:srgbClr val="9ADCC6"/>
        </a:dk2>
        <a:lt2>
          <a:srgbClr val="AB8AB8"/>
        </a:lt2>
        <a:accent1>
          <a:srgbClr val="00A1DE"/>
        </a:accent1>
        <a:accent2>
          <a:srgbClr val="CCB2D1"/>
        </a:accent2>
        <a:accent3>
          <a:srgbClr val="FFFFFF"/>
        </a:accent3>
        <a:accent4>
          <a:srgbClr val="002064"/>
        </a:accent4>
        <a:accent5>
          <a:srgbClr val="AACDEC"/>
        </a:accent5>
        <a:accent6>
          <a:srgbClr val="B9A1BD"/>
        </a:accent6>
        <a:hlink>
          <a:srgbClr val="1E9D8B"/>
        </a:hlink>
        <a:folHlink>
          <a:srgbClr val="A0CF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hpt_Ocean">
  <a:themeElements>
    <a:clrScheme name="Chpt_Ocean 1">
      <a:dk1>
        <a:srgbClr val="002776"/>
      </a:dk1>
      <a:lt1>
        <a:srgbClr val="FFFFFF"/>
      </a:lt1>
      <a:dk2>
        <a:srgbClr val="9ADCC6"/>
      </a:dk2>
      <a:lt2>
        <a:srgbClr val="AB8AB8"/>
      </a:lt2>
      <a:accent1>
        <a:srgbClr val="00A1DE"/>
      </a:accent1>
      <a:accent2>
        <a:srgbClr val="CCB2D1"/>
      </a:accent2>
      <a:accent3>
        <a:srgbClr val="FFFFFF"/>
      </a:accent3>
      <a:accent4>
        <a:srgbClr val="002064"/>
      </a:accent4>
      <a:accent5>
        <a:srgbClr val="AACDEC"/>
      </a:accent5>
      <a:accent6>
        <a:srgbClr val="B9A1BD"/>
      </a:accent6>
      <a:hlink>
        <a:srgbClr val="1E9D8B"/>
      </a:hlink>
      <a:folHlink>
        <a:srgbClr val="A0CFEB"/>
      </a:folHlink>
    </a:clrScheme>
    <a:fontScheme name="Chpt_Ocea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ACC0C6"/>
            </a:gs>
            <a:gs pos="100000">
              <a:schemeClr val="hlink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ACC0C6"/>
            </a:gs>
            <a:gs pos="100000">
              <a:schemeClr val="hlink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Chpt_Ocean 1">
        <a:dk1>
          <a:srgbClr val="002776"/>
        </a:dk1>
        <a:lt1>
          <a:srgbClr val="FFFFFF"/>
        </a:lt1>
        <a:dk2>
          <a:srgbClr val="9ADCC6"/>
        </a:dk2>
        <a:lt2>
          <a:srgbClr val="AB8AB8"/>
        </a:lt2>
        <a:accent1>
          <a:srgbClr val="00A1DE"/>
        </a:accent1>
        <a:accent2>
          <a:srgbClr val="CCB2D1"/>
        </a:accent2>
        <a:accent3>
          <a:srgbClr val="FFFFFF"/>
        </a:accent3>
        <a:accent4>
          <a:srgbClr val="002064"/>
        </a:accent4>
        <a:accent5>
          <a:srgbClr val="AACDEC"/>
        </a:accent5>
        <a:accent6>
          <a:srgbClr val="B9A1BD"/>
        </a:accent6>
        <a:hlink>
          <a:srgbClr val="1E9D8B"/>
        </a:hlink>
        <a:folHlink>
          <a:srgbClr val="A0CF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hpt_Orange">
  <a:themeElements>
    <a:clrScheme name="Chpt_Orange 1">
      <a:dk1>
        <a:srgbClr val="002776"/>
      </a:dk1>
      <a:lt1>
        <a:srgbClr val="FFFFFF"/>
      </a:lt1>
      <a:dk2>
        <a:srgbClr val="9ADCC6"/>
      </a:dk2>
      <a:lt2>
        <a:srgbClr val="AB8AB8"/>
      </a:lt2>
      <a:accent1>
        <a:srgbClr val="00A1DE"/>
      </a:accent1>
      <a:accent2>
        <a:srgbClr val="CCB2D1"/>
      </a:accent2>
      <a:accent3>
        <a:srgbClr val="FFFFFF"/>
      </a:accent3>
      <a:accent4>
        <a:srgbClr val="002064"/>
      </a:accent4>
      <a:accent5>
        <a:srgbClr val="AACDEC"/>
      </a:accent5>
      <a:accent6>
        <a:srgbClr val="B9A1BD"/>
      </a:accent6>
      <a:hlink>
        <a:srgbClr val="1E9D8B"/>
      </a:hlink>
      <a:folHlink>
        <a:srgbClr val="A0CFEB"/>
      </a:folHlink>
    </a:clrScheme>
    <a:fontScheme name="Chpt_Orang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ACC0C6"/>
            </a:gs>
            <a:gs pos="100000">
              <a:schemeClr val="hlink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ACC0C6"/>
            </a:gs>
            <a:gs pos="100000">
              <a:schemeClr val="hlink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Chpt_Orange 1">
        <a:dk1>
          <a:srgbClr val="002776"/>
        </a:dk1>
        <a:lt1>
          <a:srgbClr val="FFFFFF"/>
        </a:lt1>
        <a:dk2>
          <a:srgbClr val="9ADCC6"/>
        </a:dk2>
        <a:lt2>
          <a:srgbClr val="AB8AB8"/>
        </a:lt2>
        <a:accent1>
          <a:srgbClr val="00A1DE"/>
        </a:accent1>
        <a:accent2>
          <a:srgbClr val="CCB2D1"/>
        </a:accent2>
        <a:accent3>
          <a:srgbClr val="FFFFFF"/>
        </a:accent3>
        <a:accent4>
          <a:srgbClr val="002064"/>
        </a:accent4>
        <a:accent5>
          <a:srgbClr val="AACDEC"/>
        </a:accent5>
        <a:accent6>
          <a:srgbClr val="B9A1BD"/>
        </a:accent6>
        <a:hlink>
          <a:srgbClr val="1E9D8B"/>
        </a:hlink>
        <a:folHlink>
          <a:srgbClr val="A0CF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hpt_Forest">
  <a:themeElements>
    <a:clrScheme name="Chpt_Forest 1">
      <a:dk1>
        <a:srgbClr val="002776"/>
      </a:dk1>
      <a:lt1>
        <a:srgbClr val="FFFFFF"/>
      </a:lt1>
      <a:dk2>
        <a:srgbClr val="9ADCC6"/>
      </a:dk2>
      <a:lt2>
        <a:srgbClr val="AB8AB8"/>
      </a:lt2>
      <a:accent1>
        <a:srgbClr val="00A1DE"/>
      </a:accent1>
      <a:accent2>
        <a:srgbClr val="CCB2D1"/>
      </a:accent2>
      <a:accent3>
        <a:srgbClr val="FFFFFF"/>
      </a:accent3>
      <a:accent4>
        <a:srgbClr val="002064"/>
      </a:accent4>
      <a:accent5>
        <a:srgbClr val="AACDEC"/>
      </a:accent5>
      <a:accent6>
        <a:srgbClr val="B9A1BD"/>
      </a:accent6>
      <a:hlink>
        <a:srgbClr val="1E9D8B"/>
      </a:hlink>
      <a:folHlink>
        <a:srgbClr val="A0CFEB"/>
      </a:folHlink>
    </a:clrScheme>
    <a:fontScheme name="Chpt_For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ACC0C6"/>
            </a:gs>
            <a:gs pos="100000">
              <a:schemeClr val="hlink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ACC0C6"/>
            </a:gs>
            <a:gs pos="100000">
              <a:schemeClr val="hlink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Chpt_Forest 1">
        <a:dk1>
          <a:srgbClr val="002776"/>
        </a:dk1>
        <a:lt1>
          <a:srgbClr val="FFFFFF"/>
        </a:lt1>
        <a:dk2>
          <a:srgbClr val="9ADCC6"/>
        </a:dk2>
        <a:lt2>
          <a:srgbClr val="AB8AB8"/>
        </a:lt2>
        <a:accent1>
          <a:srgbClr val="00A1DE"/>
        </a:accent1>
        <a:accent2>
          <a:srgbClr val="CCB2D1"/>
        </a:accent2>
        <a:accent3>
          <a:srgbClr val="FFFFFF"/>
        </a:accent3>
        <a:accent4>
          <a:srgbClr val="002064"/>
        </a:accent4>
        <a:accent5>
          <a:srgbClr val="AACDEC"/>
        </a:accent5>
        <a:accent6>
          <a:srgbClr val="B9A1BD"/>
        </a:accent6>
        <a:hlink>
          <a:srgbClr val="1E9D8B"/>
        </a:hlink>
        <a:folHlink>
          <a:srgbClr val="A0CF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hpt_Earth">
  <a:themeElements>
    <a:clrScheme name="Chpt_Earth 1">
      <a:dk1>
        <a:srgbClr val="002776"/>
      </a:dk1>
      <a:lt1>
        <a:srgbClr val="FFFFFF"/>
      </a:lt1>
      <a:dk2>
        <a:srgbClr val="9ADCC6"/>
      </a:dk2>
      <a:lt2>
        <a:srgbClr val="AB8AB8"/>
      </a:lt2>
      <a:accent1>
        <a:srgbClr val="00A1DE"/>
      </a:accent1>
      <a:accent2>
        <a:srgbClr val="CCB2D1"/>
      </a:accent2>
      <a:accent3>
        <a:srgbClr val="FFFFFF"/>
      </a:accent3>
      <a:accent4>
        <a:srgbClr val="002064"/>
      </a:accent4>
      <a:accent5>
        <a:srgbClr val="AACDEC"/>
      </a:accent5>
      <a:accent6>
        <a:srgbClr val="B9A1BD"/>
      </a:accent6>
      <a:hlink>
        <a:srgbClr val="1E9D8B"/>
      </a:hlink>
      <a:folHlink>
        <a:srgbClr val="A0CFEB"/>
      </a:folHlink>
    </a:clrScheme>
    <a:fontScheme name="Chpt_Earth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ACC0C6"/>
            </a:gs>
            <a:gs pos="100000">
              <a:schemeClr val="hlink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ACC0C6"/>
            </a:gs>
            <a:gs pos="100000">
              <a:schemeClr val="hlink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Chpt_Earth 1">
        <a:dk1>
          <a:srgbClr val="002776"/>
        </a:dk1>
        <a:lt1>
          <a:srgbClr val="FFFFFF"/>
        </a:lt1>
        <a:dk2>
          <a:srgbClr val="9ADCC6"/>
        </a:dk2>
        <a:lt2>
          <a:srgbClr val="AB8AB8"/>
        </a:lt2>
        <a:accent1>
          <a:srgbClr val="00A1DE"/>
        </a:accent1>
        <a:accent2>
          <a:srgbClr val="CCB2D1"/>
        </a:accent2>
        <a:accent3>
          <a:srgbClr val="FFFFFF"/>
        </a:accent3>
        <a:accent4>
          <a:srgbClr val="002064"/>
        </a:accent4>
        <a:accent5>
          <a:srgbClr val="AACDEC"/>
        </a:accent5>
        <a:accent6>
          <a:srgbClr val="B9A1BD"/>
        </a:accent6>
        <a:hlink>
          <a:srgbClr val="1E9D8B"/>
        </a:hlink>
        <a:folHlink>
          <a:srgbClr val="A0CF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hpt_Metal">
  <a:themeElements>
    <a:clrScheme name="Chpt_Metal 1">
      <a:dk1>
        <a:srgbClr val="002776"/>
      </a:dk1>
      <a:lt1>
        <a:srgbClr val="FFFFFF"/>
      </a:lt1>
      <a:dk2>
        <a:srgbClr val="9ADCC6"/>
      </a:dk2>
      <a:lt2>
        <a:srgbClr val="AB8AB8"/>
      </a:lt2>
      <a:accent1>
        <a:srgbClr val="00A1DE"/>
      </a:accent1>
      <a:accent2>
        <a:srgbClr val="CCB2D1"/>
      </a:accent2>
      <a:accent3>
        <a:srgbClr val="FFFFFF"/>
      </a:accent3>
      <a:accent4>
        <a:srgbClr val="002064"/>
      </a:accent4>
      <a:accent5>
        <a:srgbClr val="AACDEC"/>
      </a:accent5>
      <a:accent6>
        <a:srgbClr val="B9A1BD"/>
      </a:accent6>
      <a:hlink>
        <a:srgbClr val="1E9D8B"/>
      </a:hlink>
      <a:folHlink>
        <a:srgbClr val="A0CFEB"/>
      </a:folHlink>
    </a:clrScheme>
    <a:fontScheme name="Chpt_Metal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ACC0C6"/>
            </a:gs>
            <a:gs pos="100000">
              <a:schemeClr val="hlink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ACC0C6"/>
            </a:gs>
            <a:gs pos="100000">
              <a:schemeClr val="hlink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Chpt_Metal 1">
        <a:dk1>
          <a:srgbClr val="002776"/>
        </a:dk1>
        <a:lt1>
          <a:srgbClr val="FFFFFF"/>
        </a:lt1>
        <a:dk2>
          <a:srgbClr val="9ADCC6"/>
        </a:dk2>
        <a:lt2>
          <a:srgbClr val="AB8AB8"/>
        </a:lt2>
        <a:accent1>
          <a:srgbClr val="00A1DE"/>
        </a:accent1>
        <a:accent2>
          <a:srgbClr val="CCB2D1"/>
        </a:accent2>
        <a:accent3>
          <a:srgbClr val="FFFFFF"/>
        </a:accent3>
        <a:accent4>
          <a:srgbClr val="002064"/>
        </a:accent4>
        <a:accent5>
          <a:srgbClr val="AACDEC"/>
        </a:accent5>
        <a:accent6>
          <a:srgbClr val="B9A1BD"/>
        </a:accent6>
        <a:hlink>
          <a:srgbClr val="1E9D8B"/>
        </a:hlink>
        <a:folHlink>
          <a:srgbClr val="A0CF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hpt_Sun">
  <a:themeElements>
    <a:clrScheme name="Chpt_Sun 1">
      <a:dk1>
        <a:srgbClr val="002776"/>
      </a:dk1>
      <a:lt1>
        <a:srgbClr val="FFFFFF"/>
      </a:lt1>
      <a:dk2>
        <a:srgbClr val="9ADCC6"/>
      </a:dk2>
      <a:lt2>
        <a:srgbClr val="AB8AB8"/>
      </a:lt2>
      <a:accent1>
        <a:srgbClr val="00A1DE"/>
      </a:accent1>
      <a:accent2>
        <a:srgbClr val="CCB2D1"/>
      </a:accent2>
      <a:accent3>
        <a:srgbClr val="FFFFFF"/>
      </a:accent3>
      <a:accent4>
        <a:srgbClr val="002064"/>
      </a:accent4>
      <a:accent5>
        <a:srgbClr val="AACDEC"/>
      </a:accent5>
      <a:accent6>
        <a:srgbClr val="B9A1BD"/>
      </a:accent6>
      <a:hlink>
        <a:srgbClr val="1E9D8B"/>
      </a:hlink>
      <a:folHlink>
        <a:srgbClr val="A0CFEB"/>
      </a:folHlink>
    </a:clrScheme>
    <a:fontScheme name="Chpt_Su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ACC0C6"/>
            </a:gs>
            <a:gs pos="100000">
              <a:schemeClr val="hlink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ACC0C6"/>
            </a:gs>
            <a:gs pos="100000">
              <a:schemeClr val="hlink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Chpt_Sun 1">
        <a:dk1>
          <a:srgbClr val="002776"/>
        </a:dk1>
        <a:lt1>
          <a:srgbClr val="FFFFFF"/>
        </a:lt1>
        <a:dk2>
          <a:srgbClr val="9ADCC6"/>
        </a:dk2>
        <a:lt2>
          <a:srgbClr val="AB8AB8"/>
        </a:lt2>
        <a:accent1>
          <a:srgbClr val="00A1DE"/>
        </a:accent1>
        <a:accent2>
          <a:srgbClr val="CCB2D1"/>
        </a:accent2>
        <a:accent3>
          <a:srgbClr val="FFFFFF"/>
        </a:accent3>
        <a:accent4>
          <a:srgbClr val="002064"/>
        </a:accent4>
        <a:accent5>
          <a:srgbClr val="AACDEC"/>
        </a:accent5>
        <a:accent6>
          <a:srgbClr val="B9A1BD"/>
        </a:accent6>
        <a:hlink>
          <a:srgbClr val="1E9D8B"/>
        </a:hlink>
        <a:folHlink>
          <a:srgbClr val="A0CF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SMN_ppt</Template>
  <TotalTime>3066</TotalTime>
  <Words>706</Words>
  <Application>Microsoft Office PowerPoint</Application>
  <PresentationFormat>Skjermfremvisning (16:10)</PresentationFormat>
  <Paragraphs>173</Paragraphs>
  <Slides>18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11</vt:i4>
      </vt:variant>
      <vt:variant>
        <vt:lpstr>Lysbildetitler</vt:lpstr>
      </vt:variant>
      <vt:variant>
        <vt:i4>18</vt:i4>
      </vt:variant>
    </vt:vector>
  </HeadingPairs>
  <TitlesOfParts>
    <vt:vector size="29" baseType="lpstr">
      <vt:lpstr>SMN_ppt</vt:lpstr>
      <vt:lpstr>Chpt_Sky</vt:lpstr>
      <vt:lpstr>Chpt_Berries</vt:lpstr>
      <vt:lpstr>Chpt_Ocean</vt:lpstr>
      <vt:lpstr>Chpt_Orange</vt:lpstr>
      <vt:lpstr>Chpt_Forest</vt:lpstr>
      <vt:lpstr>Chpt_Earth</vt:lpstr>
      <vt:lpstr>Chpt_Metal</vt:lpstr>
      <vt:lpstr>Chpt_Sun</vt:lpstr>
      <vt:lpstr>Chpt_Lavendel</vt:lpstr>
      <vt:lpstr>Chpt_Peach</vt:lpstr>
      <vt:lpstr>Frokostmøte om pensjon - spesielt om nye regler for innskuddspensjon</vt:lpstr>
      <vt:lpstr>Mål for møtet</vt:lpstr>
      <vt:lpstr>Pensjonssystemet i Norge </vt:lpstr>
      <vt:lpstr>Innskuddspensjon</vt:lpstr>
      <vt:lpstr>To sentrale begreper</vt:lpstr>
      <vt:lpstr>Gammel folketrygd og gammel innskuddspensjon</vt:lpstr>
      <vt:lpstr>Ny folketrygd og ny innskuddspensjon</vt:lpstr>
      <vt:lpstr>Fra gammel til ny innskuddspensjon Frist: 31.12.2016</vt:lpstr>
      <vt:lpstr>Hvilket nivå på innskuddspensjonen skal du velge?</vt:lpstr>
      <vt:lpstr>Kriterier i vurderingen</vt:lpstr>
      <vt:lpstr>Generelt om pensjon</vt:lpstr>
      <vt:lpstr>Fleksibelt pensjonsuttak</vt:lpstr>
      <vt:lpstr>Årlig pensjon sammenlignet med om du tar ut når du er 62 år</vt:lpstr>
      <vt:lpstr>Ta ut tidlig fra folketrygden eller vente?</vt:lpstr>
      <vt:lpstr>Pensjonen er avhengig av utviklingen i levealder </vt:lpstr>
      <vt:lpstr>Slik gjør du det:</vt:lpstr>
      <vt:lpstr>Informasjon om hva du vil få i pensjon finner du på nav.no</vt:lpstr>
      <vt:lpstr>Takk for oppmerksomheten !</vt:lpstr>
    </vt:vector>
  </TitlesOfParts>
  <Company>Sparebank 1 Alliansen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Endringer for innskuddspensjonsavtaler</dc:title>
  <dc:creator>d200wse</dc:creator>
  <dc:description>Dev by addpoint.no</dc:description>
  <cp:lastModifiedBy>d200wse</cp:lastModifiedBy>
  <cp:revision>18</cp:revision>
  <dcterms:created xsi:type="dcterms:W3CDTF">2014-02-06T12:35:04Z</dcterms:created>
  <dcterms:modified xsi:type="dcterms:W3CDTF">2014-02-11T08:51:49Z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v by">
    <vt:lpwstr>addpoint.no</vt:lpwstr>
  </property>
</Properties>
</file>